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12.xml" ContentType="application/vnd.openxmlformats-officedocument.presentationml.tag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handoutMasterIdLst>
    <p:handoutMasterId r:id="rId54"/>
  </p:handoutMasterIdLst>
  <p:sldIdLst>
    <p:sldId id="438" r:id="rId3"/>
    <p:sldId id="296" r:id="rId4"/>
    <p:sldId id="556" r:id="rId5"/>
    <p:sldId id="257" r:id="rId6"/>
    <p:sldId id="259" r:id="rId7"/>
    <p:sldId id="549" r:id="rId8"/>
    <p:sldId id="550" r:id="rId9"/>
    <p:sldId id="520" r:id="rId10"/>
    <p:sldId id="503" r:id="rId11"/>
    <p:sldId id="504" r:id="rId12"/>
    <p:sldId id="505" r:id="rId13"/>
    <p:sldId id="506" r:id="rId14"/>
    <p:sldId id="507" r:id="rId15"/>
    <p:sldId id="513" r:id="rId16"/>
    <p:sldId id="514" r:id="rId17"/>
    <p:sldId id="515" r:id="rId18"/>
    <p:sldId id="516" r:id="rId19"/>
    <p:sldId id="517" r:id="rId20"/>
    <p:sldId id="508" r:id="rId21"/>
    <p:sldId id="509" r:id="rId22"/>
    <p:sldId id="510" r:id="rId23"/>
    <p:sldId id="511" r:id="rId24"/>
    <p:sldId id="512" r:id="rId25"/>
    <p:sldId id="518" r:id="rId26"/>
    <p:sldId id="521" r:id="rId27"/>
    <p:sldId id="450"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5" r:id="rId42"/>
    <p:sldId id="536" r:id="rId43"/>
    <p:sldId id="552" r:id="rId44"/>
    <p:sldId id="551" r:id="rId45"/>
    <p:sldId id="553" r:id="rId46"/>
    <p:sldId id="554" r:id="rId47"/>
    <p:sldId id="555" r:id="rId48"/>
    <p:sldId id="545" r:id="rId49"/>
    <p:sldId id="547" r:id="rId50"/>
    <p:sldId id="548" r:id="rId51"/>
    <p:sldId id="544" r:id="rId52"/>
  </p:sldIdLst>
  <p:sldSz cx="10691813" cy="7559675"/>
  <p:notesSz cx="9144000" cy="6858000"/>
  <p:defaultTextStyle>
    <a:defPPr>
      <a:defRPr lang="zh-CN"/>
    </a:defPPr>
    <a:lvl1pPr algn="l" defTabSz="685800" rtl="0" fontAlgn="base">
      <a:spcBef>
        <a:spcPct val="0"/>
      </a:spcBef>
      <a:spcAft>
        <a:spcPct val="0"/>
      </a:spcAft>
      <a:defRPr sz="2100" kern="1200">
        <a:solidFill>
          <a:schemeClr val="tx1"/>
        </a:solidFill>
        <a:latin typeface="等线"/>
        <a:ea typeface="宋体" charset="-122"/>
        <a:cs typeface="+mn-cs"/>
      </a:defRPr>
    </a:lvl1pPr>
    <a:lvl2pPr marL="342900" indent="114300" algn="l" defTabSz="685800" rtl="0" fontAlgn="base">
      <a:spcBef>
        <a:spcPct val="0"/>
      </a:spcBef>
      <a:spcAft>
        <a:spcPct val="0"/>
      </a:spcAft>
      <a:defRPr sz="2100" kern="1200">
        <a:solidFill>
          <a:schemeClr val="tx1"/>
        </a:solidFill>
        <a:latin typeface="等线"/>
        <a:ea typeface="宋体" charset="-122"/>
        <a:cs typeface="+mn-cs"/>
      </a:defRPr>
    </a:lvl2pPr>
    <a:lvl3pPr marL="685800" indent="228600" algn="l" defTabSz="685800" rtl="0" fontAlgn="base">
      <a:spcBef>
        <a:spcPct val="0"/>
      </a:spcBef>
      <a:spcAft>
        <a:spcPct val="0"/>
      </a:spcAft>
      <a:defRPr sz="2100" kern="1200">
        <a:solidFill>
          <a:schemeClr val="tx1"/>
        </a:solidFill>
        <a:latin typeface="等线"/>
        <a:ea typeface="宋体" charset="-122"/>
        <a:cs typeface="+mn-cs"/>
      </a:defRPr>
    </a:lvl3pPr>
    <a:lvl4pPr marL="1028700" indent="342900" algn="l" defTabSz="685800" rtl="0" fontAlgn="base">
      <a:spcBef>
        <a:spcPct val="0"/>
      </a:spcBef>
      <a:spcAft>
        <a:spcPct val="0"/>
      </a:spcAft>
      <a:defRPr sz="2100" kern="1200">
        <a:solidFill>
          <a:schemeClr val="tx1"/>
        </a:solidFill>
        <a:latin typeface="等线"/>
        <a:ea typeface="宋体" charset="-122"/>
        <a:cs typeface="+mn-cs"/>
      </a:defRPr>
    </a:lvl4pPr>
    <a:lvl5pPr marL="1371600" indent="457200" algn="l" defTabSz="685800" rtl="0" fontAlgn="base">
      <a:spcBef>
        <a:spcPct val="0"/>
      </a:spcBef>
      <a:spcAft>
        <a:spcPct val="0"/>
      </a:spcAft>
      <a:defRPr sz="2100" kern="1200">
        <a:solidFill>
          <a:schemeClr val="tx1"/>
        </a:solidFill>
        <a:latin typeface="等线"/>
        <a:ea typeface="宋体" charset="-122"/>
        <a:cs typeface="+mn-cs"/>
      </a:defRPr>
    </a:lvl5pPr>
    <a:lvl6pPr marL="2286000" algn="l" defTabSz="914400" rtl="0" eaLnBrk="1" latinLnBrk="0" hangingPunct="1">
      <a:defRPr sz="2100" kern="1200">
        <a:solidFill>
          <a:schemeClr val="tx1"/>
        </a:solidFill>
        <a:latin typeface="等线"/>
        <a:ea typeface="宋体" charset="-122"/>
        <a:cs typeface="+mn-cs"/>
      </a:defRPr>
    </a:lvl6pPr>
    <a:lvl7pPr marL="2743200" algn="l" defTabSz="914400" rtl="0" eaLnBrk="1" latinLnBrk="0" hangingPunct="1">
      <a:defRPr sz="2100" kern="1200">
        <a:solidFill>
          <a:schemeClr val="tx1"/>
        </a:solidFill>
        <a:latin typeface="等线"/>
        <a:ea typeface="宋体" charset="-122"/>
        <a:cs typeface="+mn-cs"/>
      </a:defRPr>
    </a:lvl7pPr>
    <a:lvl8pPr marL="3200400" algn="l" defTabSz="914400" rtl="0" eaLnBrk="1" latinLnBrk="0" hangingPunct="1">
      <a:defRPr sz="2100" kern="1200">
        <a:solidFill>
          <a:schemeClr val="tx1"/>
        </a:solidFill>
        <a:latin typeface="等线"/>
        <a:ea typeface="宋体" charset="-122"/>
        <a:cs typeface="+mn-cs"/>
      </a:defRPr>
    </a:lvl8pPr>
    <a:lvl9pPr marL="3657600" algn="l" defTabSz="914400" rtl="0" eaLnBrk="1" latinLnBrk="0" hangingPunct="1">
      <a:defRPr sz="2100" kern="1200">
        <a:solidFill>
          <a:schemeClr val="tx1"/>
        </a:solidFill>
        <a:latin typeface="等线"/>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46014E"/>
    <a:srgbClr val="FF9900"/>
    <a:srgbClr val="FF0000"/>
    <a:srgbClr val="0000FF"/>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122" autoAdjust="0"/>
    <p:restoredTop sz="99443" autoAdjust="0"/>
  </p:normalViewPr>
  <p:slideViewPr>
    <p:cSldViewPr snapToGrid="0">
      <p:cViewPr>
        <p:scale>
          <a:sx n="66" d="100"/>
          <a:sy n="66" d="100"/>
        </p:scale>
        <p:origin x="-1632" y="-78"/>
      </p:cViewPr>
      <p:guideLst>
        <p:guide orient="horz" pos="2395"/>
        <p:guide pos="336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1872" y="-90"/>
      </p:cViewPr>
      <p:guideLst>
        <p:guide orient="horz" pos="2172"/>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D0175-F5E8-4E01-939C-6C3F1FAE5895}" type="doc">
      <dgm:prSet loTypeId="urn:microsoft.com/office/officeart/2005/8/layout/radial4" loCatId="relationship" qsTypeId="urn:microsoft.com/office/officeart/2005/8/quickstyle/3d1" qsCatId="3D" csTypeId="urn:microsoft.com/office/officeart/2005/8/colors/accent4_2" csCatId="accent4" phldr="1"/>
      <dgm:spPr/>
      <dgm:t>
        <a:bodyPr/>
        <a:lstStyle/>
        <a:p>
          <a:endParaRPr lang="zh-CN" altLang="en-US"/>
        </a:p>
      </dgm:t>
    </dgm:pt>
    <dgm:pt modelId="{315AC201-62D6-4267-8A64-F0AFF61BB596}">
      <dgm:prSet phldrT="[文本]" custT="1"/>
      <dgm:spPr/>
      <dgm:t>
        <a:bodyPr/>
        <a:lstStyle/>
        <a:p>
          <a:r>
            <a:rPr lang="zh-CN" altLang="en-US" sz="3200" b="1" dirty="0" smtClean="0">
              <a:solidFill>
                <a:srgbClr val="0070C0"/>
              </a:solidFill>
              <a:latin typeface="宋体" pitchFamily="2" charset="-122"/>
              <a:ea typeface="宋体" pitchFamily="2" charset="-122"/>
            </a:rPr>
            <a:t>注意</a:t>
          </a:r>
          <a:endParaRPr lang="en-US" altLang="zh-CN" sz="3200" b="1" dirty="0" smtClean="0">
            <a:solidFill>
              <a:srgbClr val="0070C0"/>
            </a:solidFill>
            <a:latin typeface="宋体" pitchFamily="2" charset="-122"/>
            <a:ea typeface="宋体" pitchFamily="2" charset="-122"/>
          </a:endParaRPr>
        </a:p>
        <a:p>
          <a:r>
            <a:rPr lang="zh-CN" altLang="en-US" sz="3200" b="1" dirty="0" smtClean="0">
              <a:solidFill>
                <a:srgbClr val="0070C0"/>
              </a:solidFill>
              <a:latin typeface="宋体" pitchFamily="2" charset="-122"/>
              <a:ea typeface="宋体" pitchFamily="2" charset="-122"/>
            </a:rPr>
            <a:t>问题</a:t>
          </a:r>
          <a:endParaRPr lang="zh-CN" altLang="en-US" sz="3200" b="1" dirty="0">
            <a:solidFill>
              <a:srgbClr val="0070C0"/>
            </a:solidFill>
            <a:latin typeface="宋体" pitchFamily="2" charset="-122"/>
            <a:ea typeface="宋体" pitchFamily="2" charset="-122"/>
          </a:endParaRPr>
        </a:p>
      </dgm:t>
    </dgm:pt>
    <dgm:pt modelId="{FE09BE11-ED91-472F-936A-D396D9133227}" type="parTrans" cxnId="{BCD504A7-33C4-4061-98BB-CD6B013B4D3F}">
      <dgm:prSet/>
      <dgm:spPr/>
      <dgm:t>
        <a:bodyPr/>
        <a:lstStyle/>
        <a:p>
          <a:endParaRPr lang="zh-CN" altLang="en-US"/>
        </a:p>
      </dgm:t>
    </dgm:pt>
    <dgm:pt modelId="{9AE3C3CE-8073-4F08-942A-FEAC4C6331F3}" type="sibTrans" cxnId="{BCD504A7-33C4-4061-98BB-CD6B013B4D3F}">
      <dgm:prSet/>
      <dgm:spPr/>
      <dgm:t>
        <a:bodyPr/>
        <a:lstStyle/>
        <a:p>
          <a:endParaRPr lang="zh-CN" altLang="en-US"/>
        </a:p>
      </dgm:t>
    </dgm:pt>
    <dgm:pt modelId="{E70799FF-A3BE-4668-9C11-B3C14E1AF07A}">
      <dgm:prSet phldrT="[文本]" custT="1"/>
      <dgm:spPr/>
      <dgm:t>
        <a:bodyPr/>
        <a:lstStyle/>
        <a:p>
          <a:r>
            <a:rPr lang="zh-CN" altLang="en-US" sz="3200" b="1" dirty="0" smtClean="0">
              <a:solidFill>
                <a:srgbClr val="0070C0"/>
              </a:solidFill>
              <a:latin typeface="宋体" pitchFamily="2" charset="-122"/>
              <a:ea typeface="宋体" pitchFamily="2" charset="-122"/>
            </a:rPr>
            <a:t>线索管辖</a:t>
          </a:r>
          <a:endParaRPr lang="zh-CN" altLang="en-US" sz="3200" b="1" dirty="0">
            <a:solidFill>
              <a:srgbClr val="0070C0"/>
            </a:solidFill>
            <a:latin typeface="宋体" pitchFamily="2" charset="-122"/>
            <a:ea typeface="宋体" pitchFamily="2" charset="-122"/>
          </a:endParaRPr>
        </a:p>
      </dgm:t>
    </dgm:pt>
    <dgm:pt modelId="{03734C32-C71C-4692-BDEF-913955D99D2B}" type="parTrans" cxnId="{2F1851B1-57E9-48E6-82F6-4BD7AF0DD0BC}">
      <dgm:prSet/>
      <dgm:spPr/>
      <dgm:t>
        <a:bodyPr/>
        <a:lstStyle/>
        <a:p>
          <a:endParaRPr lang="zh-CN" altLang="en-US"/>
        </a:p>
      </dgm:t>
    </dgm:pt>
    <dgm:pt modelId="{79B484DA-A5F9-4784-8756-7F4BC45742B2}" type="sibTrans" cxnId="{2F1851B1-57E9-48E6-82F6-4BD7AF0DD0BC}">
      <dgm:prSet/>
      <dgm:spPr/>
      <dgm:t>
        <a:bodyPr/>
        <a:lstStyle/>
        <a:p>
          <a:endParaRPr lang="zh-CN" altLang="en-US"/>
        </a:p>
      </dgm:t>
    </dgm:pt>
    <dgm:pt modelId="{00F4C0AD-665B-4A21-B774-2CAB8DAACFF9}">
      <dgm:prSet phldrT="[文本]" custT="1"/>
      <dgm:spPr/>
      <dgm:t>
        <a:bodyPr/>
        <a:lstStyle/>
        <a:p>
          <a:r>
            <a:rPr lang="zh-CN" altLang="en-US" sz="3200" b="1" dirty="0" smtClean="0">
              <a:solidFill>
                <a:srgbClr val="0070C0"/>
              </a:solidFill>
              <a:latin typeface="宋体" pitchFamily="2" charset="-122"/>
              <a:ea typeface="宋体" pitchFamily="2" charset="-122"/>
            </a:rPr>
            <a:t>移送时效</a:t>
          </a:r>
          <a:endParaRPr lang="zh-CN" altLang="en-US" sz="3200" b="1" dirty="0">
            <a:solidFill>
              <a:srgbClr val="0070C0"/>
            </a:solidFill>
            <a:latin typeface="宋体" pitchFamily="2" charset="-122"/>
            <a:ea typeface="宋体" pitchFamily="2" charset="-122"/>
          </a:endParaRPr>
        </a:p>
      </dgm:t>
    </dgm:pt>
    <dgm:pt modelId="{91D0EF11-29F4-45E4-A603-782FF68D7861}" type="parTrans" cxnId="{83792DF7-05A8-44E8-ACDC-157327A0C228}">
      <dgm:prSet/>
      <dgm:spPr/>
      <dgm:t>
        <a:bodyPr/>
        <a:lstStyle/>
        <a:p>
          <a:endParaRPr lang="zh-CN" altLang="en-US"/>
        </a:p>
      </dgm:t>
    </dgm:pt>
    <dgm:pt modelId="{03812ED2-CAFC-4E59-BA56-56F57B0C0A07}" type="sibTrans" cxnId="{83792DF7-05A8-44E8-ACDC-157327A0C228}">
      <dgm:prSet/>
      <dgm:spPr/>
      <dgm:t>
        <a:bodyPr/>
        <a:lstStyle/>
        <a:p>
          <a:endParaRPr lang="zh-CN" altLang="en-US"/>
        </a:p>
      </dgm:t>
    </dgm:pt>
    <dgm:pt modelId="{ABAF0E06-FDB8-41FF-AED9-91EC84684287}">
      <dgm:prSet phldrT="[文本]" custT="1"/>
      <dgm:spPr/>
      <dgm:t>
        <a:bodyPr/>
        <a:lstStyle/>
        <a:p>
          <a:r>
            <a:rPr lang="zh-CN" altLang="en-US" sz="3200" b="1" dirty="0" smtClean="0">
              <a:solidFill>
                <a:srgbClr val="0070C0"/>
              </a:solidFill>
              <a:latin typeface="宋体" pitchFamily="2" charset="-122"/>
              <a:ea typeface="宋体" pitchFamily="2" charset="-122"/>
            </a:rPr>
            <a:t>线索质量</a:t>
          </a:r>
          <a:endParaRPr lang="zh-CN" altLang="en-US" sz="3200" b="1" dirty="0">
            <a:solidFill>
              <a:srgbClr val="0070C0"/>
            </a:solidFill>
            <a:latin typeface="宋体" pitchFamily="2" charset="-122"/>
            <a:ea typeface="宋体" pitchFamily="2" charset="-122"/>
          </a:endParaRPr>
        </a:p>
      </dgm:t>
    </dgm:pt>
    <dgm:pt modelId="{4F6ED554-5FEA-4212-A63D-9097FDA2CE60}" type="parTrans" cxnId="{3892DF00-0129-435B-AA2F-A839CB289BC2}">
      <dgm:prSet/>
      <dgm:spPr/>
      <dgm:t>
        <a:bodyPr/>
        <a:lstStyle/>
        <a:p>
          <a:endParaRPr lang="zh-CN" altLang="en-US"/>
        </a:p>
      </dgm:t>
    </dgm:pt>
    <dgm:pt modelId="{C43B4D99-4CB5-4630-A45B-E04358A3B309}" type="sibTrans" cxnId="{3892DF00-0129-435B-AA2F-A839CB289BC2}">
      <dgm:prSet/>
      <dgm:spPr/>
      <dgm:t>
        <a:bodyPr/>
        <a:lstStyle/>
        <a:p>
          <a:endParaRPr lang="zh-CN" altLang="en-US"/>
        </a:p>
      </dgm:t>
    </dgm:pt>
    <dgm:pt modelId="{C448A952-949C-40B9-A380-DA1AC7C8A436}">
      <dgm:prSet phldrT="[文本]" custT="1"/>
      <dgm:spPr/>
      <dgm:t>
        <a:bodyPr/>
        <a:lstStyle/>
        <a:p>
          <a:r>
            <a:rPr lang="zh-CN" altLang="en-US" sz="3200" b="1" dirty="0" smtClean="0">
              <a:solidFill>
                <a:srgbClr val="0070C0"/>
              </a:solidFill>
              <a:latin typeface="宋体" pitchFamily="2" charset="-122"/>
              <a:ea typeface="宋体" pitchFamily="2" charset="-122"/>
            </a:rPr>
            <a:t>工作保密</a:t>
          </a:r>
          <a:endParaRPr lang="zh-CN" altLang="en-US" sz="3200" b="1" dirty="0">
            <a:solidFill>
              <a:srgbClr val="0070C0"/>
            </a:solidFill>
            <a:latin typeface="宋体" pitchFamily="2" charset="-122"/>
            <a:ea typeface="宋体" pitchFamily="2" charset="-122"/>
          </a:endParaRPr>
        </a:p>
      </dgm:t>
    </dgm:pt>
    <dgm:pt modelId="{7D067D1C-9EF9-4411-B3BE-2CE38C6BD740}" type="parTrans" cxnId="{379B0995-2396-415B-9E1F-477E23BD4207}">
      <dgm:prSet/>
      <dgm:spPr/>
      <dgm:t>
        <a:bodyPr/>
        <a:lstStyle/>
        <a:p>
          <a:endParaRPr lang="zh-CN" altLang="en-US"/>
        </a:p>
      </dgm:t>
    </dgm:pt>
    <dgm:pt modelId="{09B5597A-20DE-4B54-8794-B7542D47EB6E}" type="sibTrans" cxnId="{379B0995-2396-415B-9E1F-477E23BD4207}">
      <dgm:prSet/>
      <dgm:spPr/>
      <dgm:t>
        <a:bodyPr/>
        <a:lstStyle/>
        <a:p>
          <a:endParaRPr lang="zh-CN" altLang="en-US"/>
        </a:p>
      </dgm:t>
    </dgm:pt>
    <dgm:pt modelId="{8E4E7095-7A31-46A2-8E12-48EAE0E9D987}" type="pres">
      <dgm:prSet presAssocID="{CF5D0175-F5E8-4E01-939C-6C3F1FAE5895}" presName="cycle" presStyleCnt="0">
        <dgm:presLayoutVars>
          <dgm:chMax val="1"/>
          <dgm:dir/>
          <dgm:animLvl val="ctr"/>
          <dgm:resizeHandles val="exact"/>
        </dgm:presLayoutVars>
      </dgm:prSet>
      <dgm:spPr/>
      <dgm:t>
        <a:bodyPr/>
        <a:lstStyle/>
        <a:p>
          <a:endParaRPr lang="zh-CN" altLang="en-US"/>
        </a:p>
      </dgm:t>
    </dgm:pt>
    <dgm:pt modelId="{40421446-D348-40E8-8728-D494BC661BE9}" type="pres">
      <dgm:prSet presAssocID="{315AC201-62D6-4267-8A64-F0AFF61BB596}" presName="centerShape" presStyleLbl="node0" presStyleIdx="0" presStyleCnt="1" custScaleY="74259"/>
      <dgm:spPr/>
      <dgm:t>
        <a:bodyPr/>
        <a:lstStyle/>
        <a:p>
          <a:endParaRPr lang="zh-CN" altLang="en-US"/>
        </a:p>
      </dgm:t>
    </dgm:pt>
    <dgm:pt modelId="{4053D59F-AB02-4CD4-8880-C23702665880}" type="pres">
      <dgm:prSet presAssocID="{03734C32-C71C-4692-BDEF-913955D99D2B}" presName="parTrans" presStyleLbl="bgSibTrans2D1" presStyleIdx="0" presStyleCnt="4" custAng="10746264" custScaleX="50489" custLinFactNeighborX="20257" custLinFactNeighborY="98401"/>
      <dgm:spPr/>
      <dgm:t>
        <a:bodyPr/>
        <a:lstStyle/>
        <a:p>
          <a:endParaRPr lang="zh-CN" altLang="en-US"/>
        </a:p>
      </dgm:t>
    </dgm:pt>
    <dgm:pt modelId="{C0E748C0-3350-4C30-9501-3E8A4EDE0C44}" type="pres">
      <dgm:prSet presAssocID="{E70799FF-A3BE-4668-9C11-B3C14E1AF07A}" presName="node" presStyleLbl="node1" presStyleIdx="0" presStyleCnt="4" custRadScaleRad="106139" custRadScaleInc="7478">
        <dgm:presLayoutVars>
          <dgm:bulletEnabled val="1"/>
        </dgm:presLayoutVars>
      </dgm:prSet>
      <dgm:spPr/>
      <dgm:t>
        <a:bodyPr/>
        <a:lstStyle/>
        <a:p>
          <a:endParaRPr lang="zh-CN" altLang="en-US"/>
        </a:p>
      </dgm:t>
    </dgm:pt>
    <dgm:pt modelId="{FD07EEFF-3019-452D-A28A-E44078D8F363}" type="pres">
      <dgm:prSet presAssocID="{91D0EF11-29F4-45E4-A603-782FF68D7861}" presName="parTrans" presStyleLbl="bgSibTrans2D1" presStyleIdx="1" presStyleCnt="4" custAng="10800000" custScaleX="65221" custLinFactNeighborX="536" custLinFactNeighborY="75441"/>
      <dgm:spPr/>
      <dgm:t>
        <a:bodyPr/>
        <a:lstStyle/>
        <a:p>
          <a:endParaRPr lang="zh-CN" altLang="en-US"/>
        </a:p>
      </dgm:t>
    </dgm:pt>
    <dgm:pt modelId="{7AE624F1-77C2-45D6-B1E5-2498BE0B9095}" type="pres">
      <dgm:prSet presAssocID="{00F4C0AD-665B-4A21-B774-2CAB8DAACFF9}" presName="node" presStyleLbl="node1" presStyleIdx="1" presStyleCnt="4" custScaleY="96884">
        <dgm:presLayoutVars>
          <dgm:bulletEnabled val="1"/>
        </dgm:presLayoutVars>
      </dgm:prSet>
      <dgm:spPr/>
      <dgm:t>
        <a:bodyPr/>
        <a:lstStyle/>
        <a:p>
          <a:endParaRPr lang="zh-CN" altLang="en-US"/>
        </a:p>
      </dgm:t>
    </dgm:pt>
    <dgm:pt modelId="{8D5E5AE5-2F33-4491-8823-D68F6AC89E1D}" type="pres">
      <dgm:prSet presAssocID="{4F6ED554-5FEA-4212-A63D-9097FDA2CE60}" presName="parTrans" presStyleLbl="bgSibTrans2D1" presStyleIdx="2" presStyleCnt="4" custAng="10677829" custScaleX="59749" custLinFactNeighborX="-10486" custLinFactNeighborY="71835"/>
      <dgm:spPr/>
      <dgm:t>
        <a:bodyPr/>
        <a:lstStyle/>
        <a:p>
          <a:endParaRPr lang="zh-CN" altLang="en-US"/>
        </a:p>
      </dgm:t>
    </dgm:pt>
    <dgm:pt modelId="{51E29041-B822-4D3A-AF2C-224F4CC3C448}" type="pres">
      <dgm:prSet presAssocID="{ABAF0E06-FDB8-41FF-AED9-91EC84684287}" presName="node" presStyleLbl="node1" presStyleIdx="2" presStyleCnt="4" custScaleX="101344" custRadScaleRad="100117" custRadScaleInc="-530">
        <dgm:presLayoutVars>
          <dgm:bulletEnabled val="1"/>
        </dgm:presLayoutVars>
      </dgm:prSet>
      <dgm:spPr/>
      <dgm:t>
        <a:bodyPr/>
        <a:lstStyle/>
        <a:p>
          <a:endParaRPr lang="zh-CN" altLang="en-US"/>
        </a:p>
      </dgm:t>
    </dgm:pt>
    <dgm:pt modelId="{2099F827-8145-4D30-A4C1-CFB9ECC34CEC}" type="pres">
      <dgm:prSet presAssocID="{7D067D1C-9EF9-4411-B3BE-2CE38C6BD740}" presName="parTrans" presStyleLbl="bgSibTrans2D1" presStyleIdx="3" presStyleCnt="4" custAng="10677829" custScaleX="51148" custLinFactY="2828" custLinFactNeighborX="-21284" custLinFactNeighborY="100000"/>
      <dgm:spPr/>
      <dgm:t>
        <a:bodyPr/>
        <a:lstStyle/>
        <a:p>
          <a:endParaRPr lang="zh-CN" altLang="en-US"/>
        </a:p>
      </dgm:t>
    </dgm:pt>
    <dgm:pt modelId="{0FA35CDE-7D7E-4EB1-BCBC-F4BDE821D41E}" type="pres">
      <dgm:prSet presAssocID="{C448A952-949C-40B9-A380-DA1AC7C8A436}" presName="node" presStyleLbl="node1" presStyleIdx="3" presStyleCnt="4" custScaleX="101344" custRadScaleRad="108180" custRadScaleInc="-6002">
        <dgm:presLayoutVars>
          <dgm:bulletEnabled val="1"/>
        </dgm:presLayoutVars>
      </dgm:prSet>
      <dgm:spPr/>
      <dgm:t>
        <a:bodyPr/>
        <a:lstStyle/>
        <a:p>
          <a:endParaRPr lang="zh-CN" altLang="en-US"/>
        </a:p>
      </dgm:t>
    </dgm:pt>
  </dgm:ptLst>
  <dgm:cxnLst>
    <dgm:cxn modelId="{92E86651-43B7-4F40-B70F-526B866DEE7B}" type="presOf" srcId="{C448A952-949C-40B9-A380-DA1AC7C8A436}" destId="{0FA35CDE-7D7E-4EB1-BCBC-F4BDE821D41E}" srcOrd="0" destOrd="0" presId="urn:microsoft.com/office/officeart/2005/8/layout/radial4"/>
    <dgm:cxn modelId="{7D1C00EF-4B51-4587-B4C1-0E0A37F89C91}" type="presOf" srcId="{CF5D0175-F5E8-4E01-939C-6C3F1FAE5895}" destId="{8E4E7095-7A31-46A2-8E12-48EAE0E9D987}" srcOrd="0" destOrd="0" presId="urn:microsoft.com/office/officeart/2005/8/layout/radial4"/>
    <dgm:cxn modelId="{9F842AEE-7570-4CD4-97DB-5D16E1995D07}" type="presOf" srcId="{03734C32-C71C-4692-BDEF-913955D99D2B}" destId="{4053D59F-AB02-4CD4-8880-C23702665880}" srcOrd="0" destOrd="0" presId="urn:microsoft.com/office/officeart/2005/8/layout/radial4"/>
    <dgm:cxn modelId="{D72A12BA-BA83-4286-B651-3C0A17ABA72B}" type="presOf" srcId="{E70799FF-A3BE-4668-9C11-B3C14E1AF07A}" destId="{C0E748C0-3350-4C30-9501-3E8A4EDE0C44}" srcOrd="0" destOrd="0" presId="urn:microsoft.com/office/officeart/2005/8/layout/radial4"/>
    <dgm:cxn modelId="{181FB819-C07D-402F-96E7-504238B1701F}" type="presOf" srcId="{315AC201-62D6-4267-8A64-F0AFF61BB596}" destId="{40421446-D348-40E8-8728-D494BC661BE9}" srcOrd="0" destOrd="0" presId="urn:microsoft.com/office/officeart/2005/8/layout/radial4"/>
    <dgm:cxn modelId="{546F2E36-F6EC-49CB-B598-E69BA562945E}" type="presOf" srcId="{7D067D1C-9EF9-4411-B3BE-2CE38C6BD740}" destId="{2099F827-8145-4D30-A4C1-CFB9ECC34CEC}" srcOrd="0" destOrd="0" presId="urn:microsoft.com/office/officeart/2005/8/layout/radial4"/>
    <dgm:cxn modelId="{303BFB23-77BB-46C5-8C95-13CF7B1E7E07}" type="presOf" srcId="{91D0EF11-29F4-45E4-A603-782FF68D7861}" destId="{FD07EEFF-3019-452D-A28A-E44078D8F363}" srcOrd="0" destOrd="0" presId="urn:microsoft.com/office/officeart/2005/8/layout/radial4"/>
    <dgm:cxn modelId="{83792DF7-05A8-44E8-ACDC-157327A0C228}" srcId="{315AC201-62D6-4267-8A64-F0AFF61BB596}" destId="{00F4C0AD-665B-4A21-B774-2CAB8DAACFF9}" srcOrd="1" destOrd="0" parTransId="{91D0EF11-29F4-45E4-A603-782FF68D7861}" sibTransId="{03812ED2-CAFC-4E59-BA56-56F57B0C0A07}"/>
    <dgm:cxn modelId="{2F1851B1-57E9-48E6-82F6-4BD7AF0DD0BC}" srcId="{315AC201-62D6-4267-8A64-F0AFF61BB596}" destId="{E70799FF-A3BE-4668-9C11-B3C14E1AF07A}" srcOrd="0" destOrd="0" parTransId="{03734C32-C71C-4692-BDEF-913955D99D2B}" sibTransId="{79B484DA-A5F9-4784-8756-7F4BC45742B2}"/>
    <dgm:cxn modelId="{BCD504A7-33C4-4061-98BB-CD6B013B4D3F}" srcId="{CF5D0175-F5E8-4E01-939C-6C3F1FAE5895}" destId="{315AC201-62D6-4267-8A64-F0AFF61BB596}" srcOrd="0" destOrd="0" parTransId="{FE09BE11-ED91-472F-936A-D396D9133227}" sibTransId="{9AE3C3CE-8073-4F08-942A-FEAC4C6331F3}"/>
    <dgm:cxn modelId="{479BAC09-770B-4DD3-96CD-6E4E277FB118}" type="presOf" srcId="{4F6ED554-5FEA-4212-A63D-9097FDA2CE60}" destId="{8D5E5AE5-2F33-4491-8823-D68F6AC89E1D}" srcOrd="0" destOrd="0" presId="urn:microsoft.com/office/officeart/2005/8/layout/radial4"/>
    <dgm:cxn modelId="{379B0995-2396-415B-9E1F-477E23BD4207}" srcId="{315AC201-62D6-4267-8A64-F0AFF61BB596}" destId="{C448A952-949C-40B9-A380-DA1AC7C8A436}" srcOrd="3" destOrd="0" parTransId="{7D067D1C-9EF9-4411-B3BE-2CE38C6BD740}" sibTransId="{09B5597A-20DE-4B54-8794-B7542D47EB6E}"/>
    <dgm:cxn modelId="{B417F063-A294-4724-A20C-F537E640F686}" type="presOf" srcId="{ABAF0E06-FDB8-41FF-AED9-91EC84684287}" destId="{51E29041-B822-4D3A-AF2C-224F4CC3C448}" srcOrd="0" destOrd="0" presId="urn:microsoft.com/office/officeart/2005/8/layout/radial4"/>
    <dgm:cxn modelId="{3892DF00-0129-435B-AA2F-A839CB289BC2}" srcId="{315AC201-62D6-4267-8A64-F0AFF61BB596}" destId="{ABAF0E06-FDB8-41FF-AED9-91EC84684287}" srcOrd="2" destOrd="0" parTransId="{4F6ED554-5FEA-4212-A63D-9097FDA2CE60}" sibTransId="{C43B4D99-4CB5-4630-A45B-E04358A3B309}"/>
    <dgm:cxn modelId="{287D37CD-F9F4-498B-80B8-743A1189953F}" type="presOf" srcId="{00F4C0AD-665B-4A21-B774-2CAB8DAACFF9}" destId="{7AE624F1-77C2-45D6-B1E5-2498BE0B9095}" srcOrd="0" destOrd="0" presId="urn:microsoft.com/office/officeart/2005/8/layout/radial4"/>
    <dgm:cxn modelId="{815D9840-185E-4E7A-A9E0-73306CE583DF}" type="presParOf" srcId="{8E4E7095-7A31-46A2-8E12-48EAE0E9D987}" destId="{40421446-D348-40E8-8728-D494BC661BE9}" srcOrd="0" destOrd="0" presId="urn:microsoft.com/office/officeart/2005/8/layout/radial4"/>
    <dgm:cxn modelId="{6529D83D-4D59-4292-BF8A-08264927D0EC}" type="presParOf" srcId="{8E4E7095-7A31-46A2-8E12-48EAE0E9D987}" destId="{4053D59F-AB02-4CD4-8880-C23702665880}" srcOrd="1" destOrd="0" presId="urn:microsoft.com/office/officeart/2005/8/layout/radial4"/>
    <dgm:cxn modelId="{7E427048-D9AC-4286-9580-2B273C6CF373}" type="presParOf" srcId="{8E4E7095-7A31-46A2-8E12-48EAE0E9D987}" destId="{C0E748C0-3350-4C30-9501-3E8A4EDE0C44}" srcOrd="2" destOrd="0" presId="urn:microsoft.com/office/officeart/2005/8/layout/radial4"/>
    <dgm:cxn modelId="{B12AAF15-9FD9-4D66-989C-63C97D8DCCEB}" type="presParOf" srcId="{8E4E7095-7A31-46A2-8E12-48EAE0E9D987}" destId="{FD07EEFF-3019-452D-A28A-E44078D8F363}" srcOrd="3" destOrd="0" presId="urn:microsoft.com/office/officeart/2005/8/layout/radial4"/>
    <dgm:cxn modelId="{C2FEA67C-CE23-4B25-81CD-91E904917D15}" type="presParOf" srcId="{8E4E7095-7A31-46A2-8E12-48EAE0E9D987}" destId="{7AE624F1-77C2-45D6-B1E5-2498BE0B9095}" srcOrd="4" destOrd="0" presId="urn:microsoft.com/office/officeart/2005/8/layout/radial4"/>
    <dgm:cxn modelId="{67AE5CC2-ED70-444E-AF42-B89143FC1C39}" type="presParOf" srcId="{8E4E7095-7A31-46A2-8E12-48EAE0E9D987}" destId="{8D5E5AE5-2F33-4491-8823-D68F6AC89E1D}" srcOrd="5" destOrd="0" presId="urn:microsoft.com/office/officeart/2005/8/layout/radial4"/>
    <dgm:cxn modelId="{95A0BE43-1B5F-46D4-A173-7C02DC9AE07D}" type="presParOf" srcId="{8E4E7095-7A31-46A2-8E12-48EAE0E9D987}" destId="{51E29041-B822-4D3A-AF2C-224F4CC3C448}" srcOrd="6" destOrd="0" presId="urn:microsoft.com/office/officeart/2005/8/layout/radial4"/>
    <dgm:cxn modelId="{4CA0E8E2-C65A-4CA9-BB01-2C72A507C4BC}" type="presParOf" srcId="{8E4E7095-7A31-46A2-8E12-48EAE0E9D987}" destId="{2099F827-8145-4D30-A4C1-CFB9ECC34CEC}" srcOrd="7" destOrd="0" presId="urn:microsoft.com/office/officeart/2005/8/layout/radial4"/>
    <dgm:cxn modelId="{4ECE0047-D501-400F-8A21-D1BC8BCD0D22}" type="presParOf" srcId="{8E4E7095-7A31-46A2-8E12-48EAE0E9D987}" destId="{0FA35CDE-7D7E-4EB1-BCBC-F4BDE821D41E}"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421446-D348-40E8-8728-D494BC661BE9}">
      <dsp:nvSpPr>
        <dsp:cNvPr id="0" name=""/>
        <dsp:cNvSpPr/>
      </dsp:nvSpPr>
      <dsp:spPr>
        <a:xfrm>
          <a:off x="3102414" y="3260943"/>
          <a:ext cx="2300368" cy="17082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注意</a:t>
          </a:r>
          <a:endParaRPr lang="en-US" altLang="zh-CN" sz="3200" b="1" kern="1200" dirty="0" smtClean="0">
            <a:solidFill>
              <a:srgbClr val="0070C0"/>
            </a:solidFill>
            <a:latin typeface="宋体" pitchFamily="2" charset="-122"/>
            <a:ea typeface="宋体" pitchFamily="2" charset="-122"/>
          </a:endParaRPr>
        </a:p>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问题</a:t>
          </a:r>
          <a:endParaRPr lang="zh-CN" altLang="en-US" sz="3200" b="1" kern="1200" dirty="0">
            <a:solidFill>
              <a:srgbClr val="0070C0"/>
            </a:solidFill>
            <a:latin typeface="宋体" pitchFamily="2" charset="-122"/>
            <a:ea typeface="宋体" pitchFamily="2" charset="-122"/>
          </a:endParaRPr>
        </a:p>
      </dsp:txBody>
      <dsp:txXfrm>
        <a:off x="3102414" y="3260943"/>
        <a:ext cx="2300368" cy="1708230"/>
      </dsp:txXfrm>
    </dsp:sp>
    <dsp:sp modelId="{4053D59F-AB02-4CD4-8880-C23702665880}">
      <dsp:nvSpPr>
        <dsp:cNvPr id="0" name=""/>
        <dsp:cNvSpPr/>
      </dsp:nvSpPr>
      <dsp:spPr>
        <a:xfrm rot="1092046">
          <a:off x="1984153" y="3683686"/>
          <a:ext cx="1072107" cy="655605"/>
        </a:xfrm>
        <a:prstGeom prst="leftArrow">
          <a:avLst>
            <a:gd name="adj1" fmla="val 60000"/>
            <a:gd name="adj2" fmla="val 5000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0E748C0-3350-4C30-9501-3E8A4EDE0C44}">
      <dsp:nvSpPr>
        <dsp:cNvPr id="0" name=""/>
        <dsp:cNvSpPr/>
      </dsp:nvSpPr>
      <dsp:spPr>
        <a:xfrm>
          <a:off x="-5911" y="2144875"/>
          <a:ext cx="2185350" cy="174828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线索管辖</a:t>
          </a:r>
          <a:endParaRPr lang="zh-CN" altLang="en-US" sz="3200" b="1" kern="1200" dirty="0">
            <a:solidFill>
              <a:srgbClr val="0070C0"/>
            </a:solidFill>
            <a:latin typeface="宋体" pitchFamily="2" charset="-122"/>
            <a:ea typeface="宋体" pitchFamily="2" charset="-122"/>
          </a:endParaRPr>
        </a:p>
      </dsp:txBody>
      <dsp:txXfrm>
        <a:off x="-5911" y="2144875"/>
        <a:ext cx="2185350" cy="1748280"/>
      </dsp:txXfrm>
    </dsp:sp>
    <dsp:sp modelId="{FD07EEFF-3019-452D-A28A-E44078D8F363}">
      <dsp:nvSpPr>
        <dsp:cNvPr id="0" name=""/>
        <dsp:cNvSpPr/>
      </dsp:nvSpPr>
      <dsp:spPr>
        <a:xfrm rot="3900000">
          <a:off x="2620607" y="2333593"/>
          <a:ext cx="1471188" cy="655605"/>
        </a:xfrm>
        <a:prstGeom prst="leftArrow">
          <a:avLst>
            <a:gd name="adj1" fmla="val 60000"/>
            <a:gd name="adj2" fmla="val 5000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AE624F1-77C2-45D6-B1E5-2498BE0B9095}">
      <dsp:nvSpPr>
        <dsp:cNvPr id="0" name=""/>
        <dsp:cNvSpPr/>
      </dsp:nvSpPr>
      <dsp:spPr>
        <a:xfrm>
          <a:off x="1774786" y="297720"/>
          <a:ext cx="2185350" cy="169380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移送时效</a:t>
          </a:r>
          <a:endParaRPr lang="zh-CN" altLang="en-US" sz="3200" b="1" kern="1200" dirty="0">
            <a:solidFill>
              <a:srgbClr val="0070C0"/>
            </a:solidFill>
            <a:latin typeface="宋体" pitchFamily="2" charset="-122"/>
            <a:ea typeface="宋体" pitchFamily="2" charset="-122"/>
          </a:endParaRPr>
        </a:p>
      </dsp:txBody>
      <dsp:txXfrm>
        <a:off x="1774786" y="297720"/>
        <a:ext cx="2185350" cy="1693803"/>
      </dsp:txXfrm>
    </dsp:sp>
    <dsp:sp modelId="{8D5E5AE5-2F33-4491-8823-D68F6AC89E1D}">
      <dsp:nvSpPr>
        <dsp:cNvPr id="0" name=""/>
        <dsp:cNvSpPr/>
      </dsp:nvSpPr>
      <dsp:spPr>
        <a:xfrm rot="6763519">
          <a:off x="4241544" y="2304646"/>
          <a:ext cx="1350311" cy="655605"/>
        </a:xfrm>
        <a:prstGeom prst="leftArrow">
          <a:avLst>
            <a:gd name="adj1" fmla="val 60000"/>
            <a:gd name="adj2" fmla="val 5000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1E29041-B822-4D3A-AF2C-224F4CC3C448}">
      <dsp:nvSpPr>
        <dsp:cNvPr id="0" name=""/>
        <dsp:cNvSpPr/>
      </dsp:nvSpPr>
      <dsp:spPr>
        <a:xfrm>
          <a:off x="4519605" y="261260"/>
          <a:ext cx="2214721" cy="174828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线索质量</a:t>
          </a:r>
          <a:endParaRPr lang="zh-CN" altLang="en-US" sz="3200" b="1" kern="1200" dirty="0">
            <a:solidFill>
              <a:srgbClr val="0070C0"/>
            </a:solidFill>
            <a:latin typeface="宋体" pitchFamily="2" charset="-122"/>
            <a:ea typeface="宋体" pitchFamily="2" charset="-122"/>
          </a:endParaRPr>
        </a:p>
      </dsp:txBody>
      <dsp:txXfrm>
        <a:off x="4519605" y="261260"/>
        <a:ext cx="2214721" cy="1748280"/>
      </dsp:txXfrm>
    </dsp:sp>
    <dsp:sp modelId="{2099F827-8145-4D30-A4C1-CFB9ECC34CEC}">
      <dsp:nvSpPr>
        <dsp:cNvPr id="0" name=""/>
        <dsp:cNvSpPr/>
      </dsp:nvSpPr>
      <dsp:spPr>
        <a:xfrm rot="9549538">
          <a:off x="5424733" y="3724519"/>
          <a:ext cx="1082649" cy="655605"/>
        </a:xfrm>
        <a:prstGeom prst="leftArrow">
          <a:avLst>
            <a:gd name="adj1" fmla="val 60000"/>
            <a:gd name="adj2" fmla="val 50000"/>
          </a:avLst>
        </a:prstGeom>
        <a:gradFill rotWithShape="0">
          <a:gsLst>
            <a:gs pos="0">
              <a:schemeClr val="accent4">
                <a:tint val="60000"/>
                <a:hueOff val="0"/>
                <a:satOff val="0"/>
                <a:lumOff val="0"/>
                <a:alphaOff val="0"/>
                <a:satMod val="103000"/>
                <a:lumMod val="102000"/>
                <a:tint val="94000"/>
              </a:schemeClr>
            </a:gs>
            <a:gs pos="50000">
              <a:schemeClr val="accent4">
                <a:tint val="60000"/>
                <a:hueOff val="0"/>
                <a:satOff val="0"/>
                <a:lumOff val="0"/>
                <a:alphaOff val="0"/>
                <a:satMod val="110000"/>
                <a:lumMod val="100000"/>
                <a:shade val="100000"/>
              </a:schemeClr>
            </a:gs>
            <a:gs pos="100000">
              <a:schemeClr val="accent4">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A35CDE-7D7E-4EB1-BCBC-F4BDE821D41E}">
      <dsp:nvSpPr>
        <dsp:cNvPr id="0" name=""/>
        <dsp:cNvSpPr/>
      </dsp:nvSpPr>
      <dsp:spPr>
        <a:xfrm>
          <a:off x="6311074" y="2162881"/>
          <a:ext cx="2214721" cy="174828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70C0"/>
              </a:solidFill>
              <a:latin typeface="宋体" pitchFamily="2" charset="-122"/>
              <a:ea typeface="宋体" pitchFamily="2" charset="-122"/>
            </a:rPr>
            <a:t>工作保密</a:t>
          </a:r>
          <a:endParaRPr lang="zh-CN" altLang="en-US" sz="3200" b="1" kern="1200" dirty="0">
            <a:solidFill>
              <a:srgbClr val="0070C0"/>
            </a:solidFill>
            <a:latin typeface="宋体" pitchFamily="2" charset="-122"/>
            <a:ea typeface="宋体" pitchFamily="2" charset="-122"/>
          </a:endParaRPr>
        </a:p>
      </dsp:txBody>
      <dsp:txXfrm>
        <a:off x="6311074" y="2162881"/>
        <a:ext cx="2214721" cy="174828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962400" cy="342900"/>
          </a:xfrm>
          <a:prstGeom prst="rect">
            <a:avLst/>
          </a:prstGeom>
          <a:noFill/>
          <a:ln w="9525">
            <a:noFill/>
            <a:miter lim="800000"/>
          </a:ln>
          <a:effectLst/>
        </p:spPr>
        <p:txBody>
          <a:bodyPr vert="horz" wrap="square" lIns="91440" tIns="45720" rIns="91440" bIns="45720" numCol="1" anchor="t" anchorCtr="0" compatLnSpc="1"/>
          <a:lstStyle>
            <a:lvl1pPr eaLnBrk="1" hangingPunct="1">
              <a:lnSpc>
                <a:spcPct val="100000"/>
              </a:lnSpc>
              <a:spcBef>
                <a:spcPct val="0"/>
              </a:spcBef>
              <a:buFontTx/>
              <a:buNone/>
              <a:defRPr sz="1600">
                <a:latin typeface="等线"/>
                <a:ea typeface="微软雅黑" panose="020B0503020204020204" pitchFamily="34" charset="-122"/>
                <a:cs typeface="+mn-cs"/>
              </a:defRPr>
            </a:lvl1pPr>
          </a:lstStyle>
          <a:p>
            <a:pPr>
              <a:defRPr/>
            </a:pPr>
            <a:endParaRPr lang="zh-CN" altLang="en-US"/>
          </a:p>
        </p:txBody>
      </p:sp>
      <p:sp>
        <p:nvSpPr>
          <p:cNvPr id="101379" name="Rectangle 3"/>
          <p:cNvSpPr>
            <a:spLocks noGrp="1" noChangeArrowheads="1"/>
          </p:cNvSpPr>
          <p:nvPr>
            <p:ph type="dt" sz="quarter" idx="1"/>
          </p:nvPr>
        </p:nvSpPr>
        <p:spPr bwMode="auto">
          <a:xfrm>
            <a:off x="5180013" y="0"/>
            <a:ext cx="3962400" cy="342900"/>
          </a:xfrm>
          <a:prstGeom prst="rect">
            <a:avLst/>
          </a:prstGeom>
          <a:noFill/>
          <a:ln w="9525">
            <a:noFill/>
            <a:miter lim="800000"/>
          </a:ln>
          <a:effectLst/>
        </p:spPr>
        <p:txBody>
          <a:bodyPr vert="horz" wrap="square" lIns="91440" tIns="45720" rIns="91440" bIns="45720" numCol="1" anchor="t" anchorCtr="0" compatLnSpc="1"/>
          <a:lstStyle>
            <a:lvl1pPr algn="r" eaLnBrk="1" hangingPunct="1">
              <a:lnSpc>
                <a:spcPct val="100000"/>
              </a:lnSpc>
              <a:spcBef>
                <a:spcPct val="0"/>
              </a:spcBef>
              <a:buFontTx/>
              <a:buNone/>
              <a:defRPr sz="1600">
                <a:latin typeface="等线"/>
                <a:ea typeface="微软雅黑" panose="020B0503020204020204" pitchFamily="34" charset="-122"/>
                <a:cs typeface="+mn-cs"/>
              </a:defRPr>
            </a:lvl1pPr>
          </a:lstStyle>
          <a:p>
            <a:pPr>
              <a:defRPr/>
            </a:pPr>
            <a:fld id="{73FC7D59-252D-4E3C-89A5-F05C0FB548A1}" type="datetimeFigureOut">
              <a:rPr lang="zh-CN" altLang="en-US"/>
              <a:pPr>
                <a:defRPr/>
              </a:pPr>
              <a:t>2018/9/29</a:t>
            </a:fld>
            <a:endParaRPr lang="en-US" altLang="zh-CN"/>
          </a:p>
        </p:txBody>
      </p:sp>
      <p:sp>
        <p:nvSpPr>
          <p:cNvPr id="101380" name="Rectangle 4"/>
          <p:cNvSpPr>
            <a:spLocks noGrp="1" noChangeArrowheads="1"/>
          </p:cNvSpPr>
          <p:nvPr>
            <p:ph type="ftr" sz="quarter" idx="2"/>
          </p:nvPr>
        </p:nvSpPr>
        <p:spPr bwMode="auto">
          <a:xfrm>
            <a:off x="0" y="6513513"/>
            <a:ext cx="3962400" cy="342900"/>
          </a:xfrm>
          <a:prstGeom prst="rect">
            <a:avLst/>
          </a:prstGeom>
          <a:noFill/>
          <a:ln w="9525">
            <a:noFill/>
            <a:miter lim="800000"/>
          </a:ln>
          <a:effectLst/>
        </p:spPr>
        <p:txBody>
          <a:bodyPr vert="horz" wrap="square" lIns="91440" tIns="45720" rIns="91440" bIns="45720" numCol="1" anchor="b" anchorCtr="0" compatLnSpc="1"/>
          <a:lstStyle>
            <a:lvl1pPr eaLnBrk="1" hangingPunct="1">
              <a:lnSpc>
                <a:spcPct val="100000"/>
              </a:lnSpc>
              <a:spcBef>
                <a:spcPct val="0"/>
              </a:spcBef>
              <a:buFontTx/>
              <a:buNone/>
              <a:defRPr sz="1600">
                <a:latin typeface="等线"/>
                <a:ea typeface="微软雅黑" panose="020B0503020204020204" pitchFamily="34" charset="-122"/>
                <a:cs typeface="+mn-cs"/>
              </a:defRPr>
            </a:lvl1pPr>
          </a:lstStyle>
          <a:p>
            <a:pPr>
              <a:defRPr/>
            </a:pPr>
            <a:endParaRPr lang="en-US" altLang="zh-CN"/>
          </a:p>
        </p:txBody>
      </p:sp>
      <p:sp>
        <p:nvSpPr>
          <p:cNvPr id="101381" name="Rectangle 5"/>
          <p:cNvSpPr>
            <a:spLocks noGrp="1" noChangeArrowheads="1"/>
          </p:cNvSpPr>
          <p:nvPr>
            <p:ph type="sldNum" sz="quarter" idx="3"/>
          </p:nvPr>
        </p:nvSpPr>
        <p:spPr bwMode="auto">
          <a:xfrm>
            <a:off x="5180013" y="6513513"/>
            <a:ext cx="3962400" cy="342900"/>
          </a:xfrm>
          <a:prstGeom prst="rect">
            <a:avLst/>
          </a:prstGeom>
          <a:noFill/>
          <a:ln w="9525">
            <a:noFill/>
            <a:miter lim="800000"/>
          </a:ln>
          <a:effectLst/>
        </p:spPr>
        <p:txBody>
          <a:bodyPr vert="horz" wrap="square" lIns="91440" tIns="45720" rIns="91440" bIns="45720" numCol="1" anchor="b" anchorCtr="0" compatLnSpc="1"/>
          <a:lstStyle>
            <a:lvl1pPr algn="r" eaLnBrk="1" hangingPunct="1">
              <a:lnSpc>
                <a:spcPct val="100000"/>
              </a:lnSpc>
              <a:spcBef>
                <a:spcPct val="0"/>
              </a:spcBef>
              <a:buFontTx/>
              <a:buNone/>
              <a:defRPr sz="1600">
                <a:latin typeface="等线"/>
                <a:ea typeface="微软雅黑" panose="020B0503020204020204" pitchFamily="34" charset="-122"/>
                <a:cs typeface="+mn-cs"/>
              </a:defRPr>
            </a:lvl1pPr>
          </a:lstStyle>
          <a:p>
            <a:pPr>
              <a:defRPr/>
            </a:pPr>
            <a:fld id="{893DE550-7DF0-43CD-AE57-E770CD234CA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lnSpc>
                <a:spcPct val="100000"/>
              </a:lnSpc>
              <a:spcBef>
                <a:spcPts val="0"/>
              </a:spcBef>
              <a:spcAft>
                <a:spcPts val="0"/>
              </a:spcAft>
              <a:buFontTx/>
              <a:buNone/>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lnSpc>
                <a:spcPct val="100000"/>
              </a:lnSpc>
              <a:spcBef>
                <a:spcPts val="0"/>
              </a:spcBef>
              <a:spcAft>
                <a:spcPts val="0"/>
              </a:spcAft>
              <a:buFontTx/>
              <a:buNone/>
              <a:defRPr sz="1200">
                <a:latin typeface="+mn-lt"/>
                <a:ea typeface="+mn-ea"/>
                <a:cs typeface="+mn-cs"/>
              </a:defRPr>
            </a:lvl1pPr>
          </a:lstStyle>
          <a:p>
            <a:pPr>
              <a:defRPr/>
            </a:pPr>
            <a:fld id="{A6EE43E1-CF11-4CE9-8E09-1A7E341A4ED9}" type="datetimeFigureOut">
              <a:rPr lang="zh-CN" altLang="en-US"/>
              <a:pPr>
                <a:defRPr/>
              </a:pPr>
              <a:t>2018/9/29</a:t>
            </a:fld>
            <a:endParaRPr lang="zh-CN" altLang="en-US"/>
          </a:p>
        </p:txBody>
      </p:sp>
      <p:sp>
        <p:nvSpPr>
          <p:cNvPr id="4" name="幻灯片图像占位符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noProof="0" smtClean="0"/>
              <a:t>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lnSpc>
                <a:spcPct val="100000"/>
              </a:lnSpc>
              <a:spcBef>
                <a:spcPts val="0"/>
              </a:spcBef>
              <a:spcAft>
                <a:spcPts val="0"/>
              </a:spcAft>
              <a:buFontTx/>
              <a:buNone/>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lnSpc>
                <a:spcPct val="100000"/>
              </a:lnSpc>
              <a:spcBef>
                <a:spcPts val="0"/>
              </a:spcBef>
              <a:spcAft>
                <a:spcPts val="0"/>
              </a:spcAft>
              <a:buFontTx/>
              <a:buNone/>
              <a:defRPr sz="1200">
                <a:latin typeface="+mn-lt"/>
                <a:ea typeface="+mn-ea"/>
                <a:cs typeface="+mn-cs"/>
              </a:defRPr>
            </a:lvl1pPr>
          </a:lstStyle>
          <a:p>
            <a:pPr>
              <a:defRPr/>
            </a:pPr>
            <a:fld id="{506CC622-7D9C-4381-A9F5-B2B1FA3273D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等线"/>
      </a:defRPr>
    </a:lvl1pPr>
    <a:lvl2pPr marL="457200" algn="l" rtl="0" eaLnBrk="0" fontAlgn="base" hangingPunct="0">
      <a:spcBef>
        <a:spcPct val="30000"/>
      </a:spcBef>
      <a:spcAft>
        <a:spcPct val="0"/>
      </a:spcAft>
      <a:defRPr sz="1200" kern="1200">
        <a:solidFill>
          <a:schemeClr val="tx1"/>
        </a:solidFill>
        <a:latin typeface="+mn-lt"/>
        <a:ea typeface="+mn-ea"/>
        <a:cs typeface="等线"/>
      </a:defRPr>
    </a:lvl2pPr>
    <a:lvl3pPr marL="914400" algn="l" rtl="0" eaLnBrk="0" fontAlgn="base" hangingPunct="0">
      <a:spcBef>
        <a:spcPct val="30000"/>
      </a:spcBef>
      <a:spcAft>
        <a:spcPct val="0"/>
      </a:spcAft>
      <a:defRPr sz="1200" kern="1200">
        <a:solidFill>
          <a:schemeClr val="tx1"/>
        </a:solidFill>
        <a:latin typeface="+mn-lt"/>
        <a:ea typeface="+mn-ea"/>
        <a:cs typeface="等线"/>
      </a:defRPr>
    </a:lvl3pPr>
    <a:lvl4pPr marL="1371600" algn="l" rtl="0" eaLnBrk="0" fontAlgn="base" hangingPunct="0">
      <a:spcBef>
        <a:spcPct val="30000"/>
      </a:spcBef>
      <a:spcAft>
        <a:spcPct val="0"/>
      </a:spcAft>
      <a:defRPr sz="1200" kern="1200">
        <a:solidFill>
          <a:schemeClr val="tx1"/>
        </a:solidFill>
        <a:latin typeface="+mn-lt"/>
        <a:ea typeface="+mn-ea"/>
        <a:cs typeface="等线"/>
      </a:defRPr>
    </a:lvl4pPr>
    <a:lvl5pPr marL="1828800" algn="l" rtl="0" eaLnBrk="0" fontAlgn="base" hangingPunct="0">
      <a:spcBef>
        <a:spcPct val="30000"/>
      </a:spcBef>
      <a:spcAft>
        <a:spcPct val="0"/>
      </a:spcAft>
      <a:defRPr sz="1200" kern="1200">
        <a:solidFill>
          <a:schemeClr val="tx1"/>
        </a:solidFill>
        <a:latin typeface="+mn-lt"/>
        <a:ea typeface="+mn-ea"/>
        <a:cs typeface="等线"/>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36500" y="1237250"/>
            <a:ext cx="8019000" cy="2632000"/>
          </a:xfrm>
        </p:spPr>
        <p:txBody>
          <a:bodyPr anchor="b"/>
          <a:lstStyle>
            <a:lvl1pPr algn="ctr">
              <a:defRPr sz="661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36500" y="3970750"/>
            <a:ext cx="8019000" cy="1825250"/>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20315" indent="0" algn="ctr">
              <a:buNone/>
              <a:defRPr sz="1765"/>
            </a:lvl6pPr>
            <a:lvl7pPr marL="3023870" indent="0" algn="ctr">
              <a:buNone/>
              <a:defRPr sz="1765"/>
            </a:lvl7pPr>
            <a:lvl8pPr marL="3528060" indent="0" algn="ctr">
              <a:buNone/>
              <a:defRPr sz="1765"/>
            </a:lvl8pPr>
            <a:lvl9pPr marL="4032250" indent="0" algn="ctr">
              <a:buNone/>
              <a:defRPr sz="1765"/>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C75AE6D-1405-424A-BABC-A4BB66286655}" type="datetime1">
              <a:rPr lang="zh-CN" altLang="en-US"/>
              <a:pPr>
                <a:defRPr/>
              </a:pPr>
              <a:t>2018/9/29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B2DFC26-D9AE-463F-B7A9-7F237CEDE319}" type="slidenum">
              <a:rPr lang="zh-CN" altLang="en-US"/>
              <a:pPr>
                <a:defRPr/>
              </a:pPr>
              <a:t>‹#›</a:t>
            </a:fld>
            <a:endParaRPr lang="zh-CN" alt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6CC5DC8-6F68-46DF-8406-7F2FC2F610C1}" type="datetime1">
              <a:rPr lang="zh-CN" altLang="en-US"/>
              <a:pPr>
                <a:defRPr/>
              </a:pPr>
              <a:t>2018/9/29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08B1C4CC-DAB4-4377-9D53-27D7604D01FE}" type="slidenum">
              <a:rPr lang="zh-CN" altLang="en-US"/>
              <a:pPr>
                <a:defRPr/>
              </a:pPr>
              <a:t>‹#›</a:t>
            </a:fld>
            <a:endParaRPr lang="zh-CN" alt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651462" y="402500"/>
            <a:ext cx="2305462" cy="64067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35075" y="402500"/>
            <a:ext cx="6782737" cy="64067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4C0A261-85F4-4786-A989-1EE511ADEA61}" type="datetime1">
              <a:rPr lang="zh-CN" altLang="en-US"/>
              <a:pPr>
                <a:defRPr/>
              </a:pPr>
              <a:t>2018/9/29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1D4E5F38-83B6-4FBB-97F4-1A28E184040C}" type="slidenum">
              <a:rPr lang="zh-CN" altLang="en-US"/>
              <a:pPr>
                <a:defRPr/>
              </a:pPr>
              <a:t>‹#›</a:t>
            </a:fld>
            <a:endParaRPr lang="zh-CN" alt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Picture 2" descr="C:\Users\miro.wu\Desktop\图片1.jpg"/>
          <p:cNvPicPr>
            <a:picLocks noChangeAspect="1" noChangeArrowheads="1"/>
          </p:cNvPicPr>
          <p:nvPr userDrawn="1"/>
        </p:nvPicPr>
        <p:blipFill>
          <a:blip r:embed="rId2" cstate="print"/>
          <a:srcRect/>
          <a:stretch>
            <a:fillRect/>
          </a:stretch>
        </p:blipFill>
        <p:spPr bwMode="auto">
          <a:xfrm>
            <a:off x="-44450" y="0"/>
            <a:ext cx="10736263" cy="7588250"/>
          </a:xfrm>
          <a:prstGeom prst="rect">
            <a:avLst/>
          </a:prstGeom>
          <a:noFill/>
          <a:ln w="9525">
            <a:noFill/>
            <a:miter lim="800000"/>
            <a:headEnd/>
            <a:tailEnd/>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4"/>
          <p:cNvSpPr/>
          <p:nvPr userDrawn="1"/>
        </p:nvSpPr>
        <p:spPr>
          <a:xfrm>
            <a:off x="-41275" y="0"/>
            <a:ext cx="10733088" cy="755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sz="2105">
              <a:solidFill>
                <a:srgbClr val="FFFFFF"/>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36500" y="1237250"/>
            <a:ext cx="8019000" cy="2632000"/>
          </a:xfrm>
        </p:spPr>
        <p:txBody>
          <a:bodyPr anchor="b"/>
          <a:lstStyle>
            <a:lvl1pPr algn="ctr">
              <a:defRPr sz="6615"/>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36500" y="3970750"/>
            <a:ext cx="8019000" cy="1825250"/>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20315" indent="0" algn="ctr">
              <a:buNone/>
              <a:defRPr sz="1765"/>
            </a:lvl6pPr>
            <a:lvl7pPr marL="3023870" indent="0" algn="ctr">
              <a:buNone/>
              <a:defRPr sz="1765"/>
            </a:lvl7pPr>
            <a:lvl8pPr marL="3528060" indent="0" algn="ctr">
              <a:buNone/>
              <a:defRPr sz="1765"/>
            </a:lvl8pPr>
            <a:lvl9pPr marL="4032250" indent="0" algn="ctr">
              <a:buNone/>
              <a:defRPr sz="1765"/>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0" y="0"/>
            <a:ext cx="0" cy="0"/>
          </a:xfrm>
        </p:spPr>
        <p:txBody>
          <a:bodyPr/>
          <a:lstStyle>
            <a:lvl1pPr eaLnBrk="1" fontAlgn="auto" hangingPunct="1">
              <a:lnSpc>
                <a:spcPct val="100000"/>
              </a:lnSpc>
              <a:spcBef>
                <a:spcPts val="0"/>
              </a:spcBef>
              <a:spcAft>
                <a:spcPts val="0"/>
              </a:spcAft>
              <a:buFontTx/>
              <a:buNone/>
              <a:defRPr sz="1985">
                <a:solidFill>
                  <a:srgbClr val="FFFFFF"/>
                </a:solidFill>
                <a:latin typeface="Calibri" panose="020F0502020204030204"/>
                <a:ea typeface="宋体" panose="02010600030101010101" pitchFamily="2" charset="-122"/>
                <a:cs typeface="+mn-cs"/>
              </a:defRPr>
            </a:lvl1pPr>
          </a:lstStyle>
          <a:p>
            <a:pPr>
              <a:defRPr/>
            </a:pPr>
            <a:fld id="{E85679CB-CB98-4C91-8215-1AE172F81BBB}" type="datetime1">
              <a:rPr lang="zh-CN" altLang="en-US"/>
              <a:pPr>
                <a:defRPr/>
              </a:pPr>
              <a:t>2018/9/29</a:t>
            </a:fld>
            <a:endParaRPr lang="zh-CN" alt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a:defRPr sz="1910">
                <a:solidFill>
                  <a:srgbClr val="FFFFFF"/>
                </a:solidFill>
                <a:latin typeface="Calibri" panose="020F0502020204030204" pitchFamily="34" charset="0"/>
                <a:ea typeface="宋体" panose="02010600030101010101" pitchFamily="2" charset="-122"/>
                <a:cs typeface="+mn-cs"/>
              </a:defRPr>
            </a:lvl1pPr>
          </a:lstStyle>
          <a:p>
            <a:pPr>
              <a:defRPr/>
            </a:pPr>
            <a:endParaRPr lang="en-US" altLang="zh-CN"/>
          </a:p>
        </p:txBody>
      </p:sp>
      <p:sp>
        <p:nvSpPr>
          <p:cNvPr id="6" name="Slide Number Placeholder 5"/>
          <p:cNvSpPr>
            <a:spLocks noGrp="1"/>
          </p:cNvSpPr>
          <p:nvPr>
            <p:ph type="sldNum" sz="quarter" idx="12"/>
          </p:nvPr>
        </p:nvSpPr>
        <p:spPr>
          <a:xfrm>
            <a:off x="0" y="0"/>
            <a:ext cx="0" cy="0"/>
          </a:xfrm>
        </p:spPr>
        <p:txBody>
          <a:bodyPr/>
          <a:lstStyle>
            <a:lvl1pPr eaLnBrk="1" fontAlgn="auto" hangingPunct="1">
              <a:lnSpc>
                <a:spcPct val="100000"/>
              </a:lnSpc>
              <a:spcBef>
                <a:spcPts val="0"/>
              </a:spcBef>
              <a:spcAft>
                <a:spcPts val="0"/>
              </a:spcAft>
              <a:buFontTx/>
              <a:buNone/>
              <a:defRPr sz="1985">
                <a:solidFill>
                  <a:srgbClr val="FFFFFF"/>
                </a:solidFill>
                <a:latin typeface="Calibri" panose="020F0502020204030204"/>
                <a:ea typeface="宋体" panose="02010600030101010101" pitchFamily="2" charset="-122"/>
                <a:cs typeface="+mn-cs"/>
              </a:defRPr>
            </a:lvl1pPr>
          </a:lstStyle>
          <a:p>
            <a:pPr>
              <a:defRPr/>
            </a:pPr>
            <a:fld id="{6D40BCD2-844C-44CF-8A42-83E3FC234902}" type="slidenum">
              <a:rPr lang="zh-CN" altLang="en-US"/>
              <a:pPr>
                <a:defRPr/>
              </a:pPr>
              <a:t>‹#›</a:t>
            </a:fld>
            <a:endParaRPr lang="zh-CN" alt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67052D1-FC0E-4FAF-8864-6F3AC7A61EAC}" type="datetime1">
              <a:rPr lang="zh-CN" altLang="en-US"/>
              <a:pPr>
                <a:defRPr/>
              </a:pPr>
              <a:t>2018/9/29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B665B30A-0C20-4E20-84D6-7EA7EAB85C0B}" type="slidenum">
              <a:rPr lang="zh-CN" altLang="en-US"/>
              <a:pPr>
                <a:defRPr/>
              </a:pPr>
              <a:t>‹#›</a:t>
            </a:fld>
            <a:endParaRPr lang="zh-CN" alt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9507" y="1884751"/>
            <a:ext cx="9221850" cy="3144750"/>
          </a:xfrm>
        </p:spPr>
        <p:txBody>
          <a:bodyPr anchor="b"/>
          <a:lstStyle>
            <a:lvl1pPr>
              <a:defRPr sz="661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9507" y="5059252"/>
            <a:ext cx="9221850" cy="1653749"/>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20315"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2250" indent="0">
              <a:buNone/>
              <a:defRPr sz="1765">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D4A199DE-17B2-4867-AE2A-5727483DD467}" type="datetime1">
              <a:rPr lang="zh-CN" altLang="en-US"/>
              <a:pPr>
                <a:defRPr/>
              </a:pPr>
              <a:t>2018/9/29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19B0C531-2C95-4A6B-B398-DF207D17CFEE}" type="slidenum">
              <a:rPr lang="zh-CN" altLang="en-US"/>
              <a:pPr>
                <a:defRPr/>
              </a:pPr>
              <a:t>‹#›</a:t>
            </a:fld>
            <a:endParaRPr lang="zh-CN" alt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35075" y="2012500"/>
            <a:ext cx="4544100" cy="47967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412825" y="2012500"/>
            <a:ext cx="4544100" cy="47967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391F7A47-4860-49A2-B7E0-FF99AF68CE1C}" type="datetime1">
              <a:rPr lang="zh-CN" altLang="en-US"/>
              <a:pPr>
                <a:defRPr/>
              </a:pPr>
              <a:t>2018/9/29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2F6FA6D8-2F3D-4E5E-A0CF-9CEFAA7E009D}" type="slidenum">
              <a:rPr lang="zh-CN" altLang="en-US"/>
              <a:pPr>
                <a:defRPr/>
              </a:pPr>
              <a:t>‹#›</a:t>
            </a:fld>
            <a:endParaRPr lang="zh-CN" alt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36468" y="402500"/>
            <a:ext cx="9221850" cy="146125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36469" y="1853250"/>
            <a:ext cx="4523216" cy="908249"/>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20315" indent="0">
              <a:buNone/>
              <a:defRPr sz="1765" b="1"/>
            </a:lvl6pPr>
            <a:lvl7pPr marL="3023870" indent="0">
              <a:buNone/>
              <a:defRPr sz="1765" b="1"/>
            </a:lvl7pPr>
            <a:lvl8pPr marL="3528060" indent="0">
              <a:buNone/>
              <a:defRPr sz="1765" b="1"/>
            </a:lvl8pPr>
            <a:lvl9pPr marL="4032250" indent="0">
              <a:buNone/>
              <a:defRPr sz="1765" b="1"/>
            </a:lvl9pPr>
          </a:lstStyle>
          <a:p>
            <a:pPr lvl="0"/>
            <a:r>
              <a:rPr lang="zh-CN" altLang="en-US" smtClean="0"/>
              <a:t>单击此处编辑母版文本样式</a:t>
            </a:r>
          </a:p>
        </p:txBody>
      </p:sp>
      <p:sp>
        <p:nvSpPr>
          <p:cNvPr id="4" name="内容占位符 3"/>
          <p:cNvSpPr>
            <a:spLocks noGrp="1"/>
          </p:cNvSpPr>
          <p:nvPr>
            <p:ph sz="half" idx="2"/>
          </p:nvPr>
        </p:nvSpPr>
        <p:spPr>
          <a:xfrm>
            <a:off x="736469" y="2761500"/>
            <a:ext cx="4523216" cy="40617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412825" y="1853250"/>
            <a:ext cx="4545493" cy="908249"/>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20315" indent="0">
              <a:buNone/>
              <a:defRPr sz="1765" b="1"/>
            </a:lvl6pPr>
            <a:lvl7pPr marL="3023870" indent="0">
              <a:buNone/>
              <a:defRPr sz="1765" b="1"/>
            </a:lvl7pPr>
            <a:lvl8pPr marL="3528060" indent="0">
              <a:buNone/>
              <a:defRPr sz="1765" b="1"/>
            </a:lvl8pPr>
            <a:lvl9pPr marL="4032250" indent="0">
              <a:buNone/>
              <a:defRPr sz="1765" b="1"/>
            </a:lvl9pPr>
          </a:lstStyle>
          <a:p>
            <a:pPr lvl="0"/>
            <a:r>
              <a:rPr lang="zh-CN" altLang="en-US" smtClean="0"/>
              <a:t>单击此处编辑母版文本样式</a:t>
            </a:r>
          </a:p>
        </p:txBody>
      </p:sp>
      <p:sp>
        <p:nvSpPr>
          <p:cNvPr id="6" name="内容占位符 5"/>
          <p:cNvSpPr>
            <a:spLocks noGrp="1"/>
          </p:cNvSpPr>
          <p:nvPr>
            <p:ph sz="quarter" idx="4"/>
          </p:nvPr>
        </p:nvSpPr>
        <p:spPr>
          <a:xfrm>
            <a:off x="5412825" y="2761500"/>
            <a:ext cx="4545493" cy="406175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5767D947-F213-4331-B5E8-4B536DB6BA26}" type="datetime1">
              <a:rPr lang="zh-CN" altLang="en-US"/>
              <a:pPr>
                <a:defRPr/>
              </a:pPr>
              <a:t>2018/9/29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576B6071-CAE8-43A2-9AD7-5D24E7423BA9}" type="slidenum">
              <a:rPr lang="zh-CN" altLang="en-US"/>
              <a:pPr>
                <a:defRPr/>
              </a:pPr>
              <a:t>‹#›</a:t>
            </a:fld>
            <a:endParaRPr lang="zh-CN" alt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745F474-7B22-4CD8-8067-3CBCA7774FE4}" type="datetime1">
              <a:rPr lang="zh-CN" altLang="en-US"/>
              <a:pPr>
                <a:defRPr/>
              </a:pPr>
              <a:t>2018/9/29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60AF121F-523C-450D-A218-91C5DB0F25E1}" type="slidenum">
              <a:rPr lang="zh-CN" altLang="en-US"/>
              <a:pPr>
                <a:defRPr/>
              </a:pPr>
              <a:t>‹#›</a:t>
            </a:fld>
            <a:endParaRPr lang="zh-CN" alt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BD7DB64-C480-4583-BDCF-8A84F8671249}" type="datetime1">
              <a:rPr lang="zh-CN" altLang="en-US"/>
              <a:pPr>
                <a:defRPr/>
              </a:pPr>
              <a:t>2018/9/29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3016F83E-FE72-4027-8144-46F2A0A56C50}" type="slidenum">
              <a:rPr lang="zh-CN" altLang="en-US"/>
              <a:pPr>
                <a:defRPr/>
              </a:pPr>
              <a:t>‹#›</a:t>
            </a:fld>
            <a:endParaRPr lang="zh-CN" alt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68" y="504000"/>
            <a:ext cx="3448448" cy="1764000"/>
          </a:xfrm>
        </p:spPr>
        <p:txBody>
          <a:bodyPr anchor="b"/>
          <a:lstStyle>
            <a:lvl1pPr>
              <a:defRPr sz="353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45493" y="1088500"/>
            <a:ext cx="5412825" cy="5372500"/>
          </a:xfrm>
        </p:spPr>
        <p:txBody>
          <a:bodyPr/>
          <a:lstStyle>
            <a:lvl1pPr>
              <a:defRPr sz="3530"/>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736468" y="2268000"/>
            <a:ext cx="3448448" cy="4201751"/>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20315" indent="0">
              <a:buNone/>
              <a:defRPr sz="1100"/>
            </a:lvl6pPr>
            <a:lvl7pPr marL="3023870" indent="0">
              <a:buNone/>
              <a:defRPr sz="1100"/>
            </a:lvl7pPr>
            <a:lvl8pPr marL="3528060" indent="0">
              <a:buNone/>
              <a:defRPr sz="1100"/>
            </a:lvl8pPr>
            <a:lvl9pPr marL="4032250" indent="0">
              <a:buNone/>
              <a:defRPr sz="11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0FD01E-0469-4417-88CC-9BD8C23CA613}" type="datetime1">
              <a:rPr lang="zh-CN" altLang="en-US"/>
              <a:pPr>
                <a:defRPr/>
              </a:pPr>
              <a:t>2018/9/29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5DA40BAD-C4A4-405B-AB46-CB41C8F4246B}" type="slidenum">
              <a:rPr lang="zh-CN" altLang="en-US"/>
              <a:pPr>
                <a:defRPr/>
              </a:pPr>
              <a:t>‹#›</a:t>
            </a:fld>
            <a:endParaRPr lang="zh-CN" alt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68" y="504000"/>
            <a:ext cx="3448448" cy="1764000"/>
          </a:xfrm>
        </p:spPr>
        <p:txBody>
          <a:bodyPr anchor="b"/>
          <a:lstStyle>
            <a:lvl1pPr>
              <a:defRPr sz="353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545493" y="1088500"/>
            <a:ext cx="5412825" cy="5372500"/>
          </a:xfrm>
        </p:spPr>
        <p:txBody>
          <a:bodyPr rtlCol="0">
            <a:normAutofit/>
          </a:bodyPr>
          <a:lstStyle>
            <a:lvl1pPr marL="0" indent="0">
              <a:buNone/>
              <a:defRPr sz="3530"/>
            </a:lvl1pPr>
            <a:lvl2pPr marL="504190" indent="0">
              <a:buNone/>
              <a:defRPr sz="3085"/>
            </a:lvl2pPr>
            <a:lvl3pPr marL="1007745" indent="0">
              <a:buNone/>
              <a:defRPr sz="2645"/>
            </a:lvl3pPr>
            <a:lvl4pPr marL="1511935" indent="0">
              <a:buNone/>
              <a:defRPr sz="2205"/>
            </a:lvl4pPr>
            <a:lvl5pPr marL="2016125" indent="0">
              <a:buNone/>
              <a:defRPr sz="2205"/>
            </a:lvl5pPr>
            <a:lvl6pPr marL="2520315" indent="0">
              <a:buNone/>
              <a:defRPr sz="2205"/>
            </a:lvl6pPr>
            <a:lvl7pPr marL="3023870" indent="0">
              <a:buNone/>
              <a:defRPr sz="2205"/>
            </a:lvl7pPr>
            <a:lvl8pPr marL="3528060" indent="0">
              <a:buNone/>
              <a:defRPr sz="2205"/>
            </a:lvl8pPr>
            <a:lvl9pPr marL="4032250" indent="0">
              <a:buNone/>
              <a:defRPr sz="2205"/>
            </a:lvl9pPr>
          </a:lstStyle>
          <a:p>
            <a:pPr lvl="0"/>
            <a:endParaRPr lang="zh-CN" altLang="en-US" noProof="0"/>
          </a:p>
        </p:txBody>
      </p:sp>
      <p:sp>
        <p:nvSpPr>
          <p:cNvPr id="4" name="文本占位符 3"/>
          <p:cNvSpPr>
            <a:spLocks noGrp="1"/>
          </p:cNvSpPr>
          <p:nvPr>
            <p:ph type="body" sz="half" idx="2"/>
          </p:nvPr>
        </p:nvSpPr>
        <p:spPr>
          <a:xfrm>
            <a:off x="736468" y="2268000"/>
            <a:ext cx="3448448" cy="4201751"/>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20315" indent="0">
              <a:buNone/>
              <a:defRPr sz="1100"/>
            </a:lvl6pPr>
            <a:lvl7pPr marL="3023870" indent="0">
              <a:buNone/>
              <a:defRPr sz="1100"/>
            </a:lvl7pPr>
            <a:lvl8pPr marL="3528060" indent="0">
              <a:buNone/>
              <a:defRPr sz="1100"/>
            </a:lvl8pPr>
            <a:lvl9pPr marL="4032250" indent="0">
              <a:buNone/>
              <a:defRPr sz="11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B577137-BEE5-4362-8A99-E51A50801D17}" type="datetime1">
              <a:rPr lang="zh-CN" altLang="en-US"/>
              <a:pPr>
                <a:defRPr/>
              </a:pPr>
              <a:t>2018/9/29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2C22631D-E3E9-4E72-879B-334CDDC8374A}" type="slidenum">
              <a:rPr lang="zh-CN" altLang="en-US"/>
              <a:pPr>
                <a:defRPr/>
              </a:pPr>
              <a:t>‹#›</a:t>
            </a:fld>
            <a:endParaRPr lang="zh-CN" alt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735013" y="403225"/>
            <a:ext cx="9221787" cy="1460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zh-CN" altLang="en-US" smtClean="0"/>
          </a:p>
        </p:txBody>
      </p:sp>
      <p:sp>
        <p:nvSpPr>
          <p:cNvPr id="1027" name="文本占位符 2"/>
          <p:cNvSpPr>
            <a:spLocks noGrp="1"/>
          </p:cNvSpPr>
          <p:nvPr>
            <p:ph type="body" idx="1"/>
          </p:nvPr>
        </p:nvSpPr>
        <p:spPr bwMode="auto">
          <a:xfrm>
            <a:off x="735013" y="2012950"/>
            <a:ext cx="9221787" cy="4795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zh-CN" altLang="en-US" smtClean="0"/>
          </a:p>
        </p:txBody>
      </p:sp>
      <p:sp>
        <p:nvSpPr>
          <p:cNvPr id="4" name="日期占位符 3"/>
          <p:cNvSpPr>
            <a:spLocks noGrp="1"/>
          </p:cNvSpPr>
          <p:nvPr>
            <p:ph type="dt" sz="half" idx="2"/>
          </p:nvPr>
        </p:nvSpPr>
        <p:spPr>
          <a:xfrm>
            <a:off x="735013" y="7007225"/>
            <a:ext cx="2405062" cy="403225"/>
          </a:xfrm>
          <a:prstGeom prst="rect">
            <a:avLst/>
          </a:prstGeom>
        </p:spPr>
        <p:txBody>
          <a:bodyPr vert="horz" lIns="91440" tIns="45720" rIns="91440" bIns="45720" rtlCol="0" anchor="ctr"/>
          <a:lstStyle>
            <a:lvl1pPr algn="l" eaLnBrk="1" fontAlgn="auto" hangingPunct="1">
              <a:lnSpc>
                <a:spcPct val="100000"/>
              </a:lnSpc>
              <a:spcBef>
                <a:spcPts val="0"/>
              </a:spcBef>
              <a:spcAft>
                <a:spcPts val="0"/>
              </a:spcAft>
              <a:buFontTx/>
              <a:buNone/>
              <a:defRPr sz="1325">
                <a:solidFill>
                  <a:schemeClr val="tx1">
                    <a:tint val="75000"/>
                  </a:schemeClr>
                </a:solidFill>
                <a:latin typeface="+mn-lt"/>
                <a:ea typeface="+mn-ea"/>
                <a:cs typeface="+mn-cs"/>
              </a:defRPr>
            </a:lvl1pPr>
          </a:lstStyle>
          <a:p>
            <a:pPr>
              <a:defRPr/>
            </a:pPr>
            <a:fld id="{963F51FD-DED9-4C68-9BC7-ED65A1CF31AC}" type="datetime1">
              <a:rPr lang="zh-CN" altLang="en-US"/>
              <a:pPr>
                <a:defRPr/>
              </a:pPr>
              <a:t>2018/9/29</a:t>
            </a:fld>
            <a:endParaRPr lang="zh-CN" altLang="en-US"/>
          </a:p>
        </p:txBody>
      </p:sp>
      <p:sp>
        <p:nvSpPr>
          <p:cNvPr id="5" name="页脚占位符 4"/>
          <p:cNvSpPr>
            <a:spLocks noGrp="1"/>
          </p:cNvSpPr>
          <p:nvPr>
            <p:ph type="ftr" sz="quarter" idx="3"/>
          </p:nvPr>
        </p:nvSpPr>
        <p:spPr>
          <a:xfrm>
            <a:off x="3541713" y="7007225"/>
            <a:ext cx="3608387" cy="403225"/>
          </a:xfrm>
          <a:prstGeom prst="rect">
            <a:avLst/>
          </a:prstGeom>
        </p:spPr>
        <p:txBody>
          <a:bodyPr vert="horz" wrap="square" lIns="91440" tIns="45720" rIns="91440" bIns="45720" numCol="1" anchor="ctr" anchorCtr="0" compatLnSpc="1"/>
          <a:lstStyle>
            <a:lvl1pPr algn="ctr">
              <a:defRPr sz="1325">
                <a:solidFill>
                  <a:srgbClr val="898989"/>
                </a:solidFill>
                <a:ea typeface="微软雅黑" pitchFamily="34" charset="-122"/>
                <a:cs typeface="+mn-cs"/>
              </a:defRPr>
            </a:lvl1pPr>
          </a:lstStyle>
          <a:p>
            <a:pPr>
              <a:defRPr/>
            </a:pPr>
            <a:endParaRPr lang="en-US" altLang="zh-CN"/>
          </a:p>
        </p:txBody>
      </p:sp>
      <p:sp>
        <p:nvSpPr>
          <p:cNvPr id="6" name="灯片编号占位符 5"/>
          <p:cNvSpPr>
            <a:spLocks noGrp="1"/>
          </p:cNvSpPr>
          <p:nvPr>
            <p:ph type="sldNum" sz="quarter" idx="4"/>
          </p:nvPr>
        </p:nvSpPr>
        <p:spPr>
          <a:xfrm>
            <a:off x="7551738" y="7007225"/>
            <a:ext cx="2405062" cy="403225"/>
          </a:xfrm>
          <a:prstGeom prst="rect">
            <a:avLst/>
          </a:prstGeom>
        </p:spPr>
        <p:txBody>
          <a:bodyPr vert="horz" lIns="91440" tIns="45720" rIns="91440" bIns="45720" rtlCol="0" anchor="ctr"/>
          <a:lstStyle>
            <a:lvl1pPr algn="r" eaLnBrk="1" fontAlgn="auto" hangingPunct="1">
              <a:lnSpc>
                <a:spcPct val="100000"/>
              </a:lnSpc>
              <a:spcBef>
                <a:spcPts val="0"/>
              </a:spcBef>
              <a:spcAft>
                <a:spcPts val="0"/>
              </a:spcAft>
              <a:buFontTx/>
              <a:buNone/>
              <a:defRPr sz="1325">
                <a:solidFill>
                  <a:schemeClr val="tx1">
                    <a:tint val="75000"/>
                  </a:schemeClr>
                </a:solidFill>
                <a:latin typeface="+mn-lt"/>
                <a:ea typeface="+mn-ea"/>
                <a:cs typeface="+mn-cs"/>
              </a:defRPr>
            </a:lvl1pPr>
          </a:lstStyle>
          <a:p>
            <a:pPr>
              <a:defRPr/>
            </a:pPr>
            <a:fld id="{BCB8859B-D5BC-431C-A46A-77B54792E9A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timing>
    <p:tnLst>
      <p:par>
        <p:cTn id="1" dur="indefinite" restart="never" nodeType="tmRoot"/>
      </p:par>
    </p:tnLst>
  </p:timing>
  <p:txStyles>
    <p:titleStyle>
      <a:lvl1pPr algn="l" defTabSz="1006475" rtl="0" eaLnBrk="0" fontAlgn="base" hangingPunct="0">
        <a:lnSpc>
          <a:spcPct val="90000"/>
        </a:lnSpc>
        <a:spcBef>
          <a:spcPct val="0"/>
        </a:spcBef>
        <a:spcAft>
          <a:spcPct val="0"/>
        </a:spcAft>
        <a:defRPr sz="4800" kern="1200">
          <a:solidFill>
            <a:schemeClr val="tx1"/>
          </a:solidFill>
          <a:latin typeface="+mj-lt"/>
          <a:ea typeface="+mj-ea"/>
          <a:cs typeface="微软雅黑"/>
        </a:defRPr>
      </a:lvl1pPr>
      <a:lvl2pPr algn="l" defTabSz="1006475" rtl="0" eaLnBrk="0" fontAlgn="base" hangingPunct="0">
        <a:lnSpc>
          <a:spcPct val="90000"/>
        </a:lnSpc>
        <a:spcBef>
          <a:spcPct val="0"/>
        </a:spcBef>
        <a:spcAft>
          <a:spcPct val="0"/>
        </a:spcAft>
        <a:defRPr sz="4800">
          <a:solidFill>
            <a:schemeClr val="tx1"/>
          </a:solidFill>
          <a:latin typeface="等线 Light"/>
          <a:ea typeface="微软雅黑" panose="020B0503020204020204" pitchFamily="34" charset="-122"/>
          <a:cs typeface="微软雅黑"/>
        </a:defRPr>
      </a:lvl2pPr>
      <a:lvl3pPr algn="l" defTabSz="1006475" rtl="0" eaLnBrk="0" fontAlgn="base" hangingPunct="0">
        <a:lnSpc>
          <a:spcPct val="90000"/>
        </a:lnSpc>
        <a:spcBef>
          <a:spcPct val="0"/>
        </a:spcBef>
        <a:spcAft>
          <a:spcPct val="0"/>
        </a:spcAft>
        <a:defRPr sz="4800">
          <a:solidFill>
            <a:schemeClr val="tx1"/>
          </a:solidFill>
          <a:latin typeface="等线 Light"/>
          <a:ea typeface="微软雅黑" panose="020B0503020204020204" pitchFamily="34" charset="-122"/>
          <a:cs typeface="微软雅黑"/>
        </a:defRPr>
      </a:lvl3pPr>
      <a:lvl4pPr algn="l" defTabSz="1006475" rtl="0" eaLnBrk="0" fontAlgn="base" hangingPunct="0">
        <a:lnSpc>
          <a:spcPct val="90000"/>
        </a:lnSpc>
        <a:spcBef>
          <a:spcPct val="0"/>
        </a:spcBef>
        <a:spcAft>
          <a:spcPct val="0"/>
        </a:spcAft>
        <a:defRPr sz="4800">
          <a:solidFill>
            <a:schemeClr val="tx1"/>
          </a:solidFill>
          <a:latin typeface="等线 Light"/>
          <a:ea typeface="微软雅黑" panose="020B0503020204020204" pitchFamily="34" charset="-122"/>
          <a:cs typeface="微软雅黑"/>
        </a:defRPr>
      </a:lvl4pPr>
      <a:lvl5pPr algn="l" defTabSz="1006475" rtl="0" eaLnBrk="0" fontAlgn="base" hangingPunct="0">
        <a:lnSpc>
          <a:spcPct val="90000"/>
        </a:lnSpc>
        <a:spcBef>
          <a:spcPct val="0"/>
        </a:spcBef>
        <a:spcAft>
          <a:spcPct val="0"/>
        </a:spcAft>
        <a:defRPr sz="4800">
          <a:solidFill>
            <a:schemeClr val="tx1"/>
          </a:solidFill>
          <a:latin typeface="等线 Light"/>
          <a:ea typeface="微软雅黑" panose="020B0503020204020204" pitchFamily="34" charset="-122"/>
          <a:cs typeface="微软雅黑"/>
        </a:defRPr>
      </a:lvl5pPr>
      <a:lvl6pPr marL="457200" algn="l" defTabSz="685800" rtl="0" fontAlgn="base">
        <a:lnSpc>
          <a:spcPct val="90000"/>
        </a:lnSpc>
        <a:spcBef>
          <a:spcPct val="0"/>
        </a:spcBef>
        <a:spcAft>
          <a:spcPct val="0"/>
        </a:spcAft>
        <a:defRPr sz="3300">
          <a:solidFill>
            <a:schemeClr val="tx1"/>
          </a:solidFill>
          <a:latin typeface="等线 Light"/>
          <a:ea typeface="微软雅黑" panose="020B0503020204020204" pitchFamily="34" charset="-122"/>
        </a:defRPr>
      </a:lvl6pPr>
      <a:lvl7pPr marL="914400" algn="l" defTabSz="685800" rtl="0" fontAlgn="base">
        <a:lnSpc>
          <a:spcPct val="90000"/>
        </a:lnSpc>
        <a:spcBef>
          <a:spcPct val="0"/>
        </a:spcBef>
        <a:spcAft>
          <a:spcPct val="0"/>
        </a:spcAft>
        <a:defRPr sz="3300">
          <a:solidFill>
            <a:schemeClr val="tx1"/>
          </a:solidFill>
          <a:latin typeface="等线 Light"/>
          <a:ea typeface="微软雅黑" panose="020B0503020204020204" pitchFamily="34" charset="-122"/>
        </a:defRPr>
      </a:lvl7pPr>
      <a:lvl8pPr marL="1371600" algn="l" defTabSz="685800" rtl="0" fontAlgn="base">
        <a:lnSpc>
          <a:spcPct val="90000"/>
        </a:lnSpc>
        <a:spcBef>
          <a:spcPct val="0"/>
        </a:spcBef>
        <a:spcAft>
          <a:spcPct val="0"/>
        </a:spcAft>
        <a:defRPr sz="3300">
          <a:solidFill>
            <a:schemeClr val="tx1"/>
          </a:solidFill>
          <a:latin typeface="等线 Light"/>
          <a:ea typeface="微软雅黑" panose="020B0503020204020204" pitchFamily="34" charset="-122"/>
        </a:defRPr>
      </a:lvl8pPr>
      <a:lvl9pPr marL="1828800" algn="l" defTabSz="685800" rtl="0" fontAlgn="base">
        <a:lnSpc>
          <a:spcPct val="90000"/>
        </a:lnSpc>
        <a:spcBef>
          <a:spcPct val="0"/>
        </a:spcBef>
        <a:spcAft>
          <a:spcPct val="0"/>
        </a:spcAft>
        <a:defRPr sz="3300">
          <a:solidFill>
            <a:schemeClr val="tx1"/>
          </a:solidFill>
          <a:latin typeface="等线 Light"/>
          <a:ea typeface="微软雅黑" panose="020B0503020204020204" pitchFamily="34" charset="-122"/>
        </a:defRPr>
      </a:lvl9pPr>
    </p:titleStyle>
    <p:bodyStyle>
      <a:lvl1pPr marL="250825" indent="-250825" algn="l" defTabSz="1006475" rtl="0" eaLnBrk="0" fontAlgn="base" hangingPunct="0">
        <a:lnSpc>
          <a:spcPct val="90000"/>
        </a:lnSpc>
        <a:spcBef>
          <a:spcPct val="221000"/>
        </a:spcBef>
        <a:spcAft>
          <a:spcPct val="0"/>
        </a:spcAft>
        <a:buFont typeface="Arial" charset="0"/>
        <a:buChar char="•"/>
        <a:defRPr sz="3000" kern="1200">
          <a:solidFill>
            <a:schemeClr val="tx1"/>
          </a:solidFill>
          <a:latin typeface="+mn-lt"/>
          <a:ea typeface="+mn-ea"/>
          <a:cs typeface="微软雅黑"/>
        </a:defRPr>
      </a:lvl1pPr>
      <a:lvl2pPr marL="755650" indent="-250825" algn="l" defTabSz="1006475" rtl="0" eaLnBrk="0" fontAlgn="base" hangingPunct="0">
        <a:lnSpc>
          <a:spcPct val="90000"/>
        </a:lnSpc>
        <a:spcBef>
          <a:spcPct val="111000"/>
        </a:spcBef>
        <a:spcAft>
          <a:spcPct val="0"/>
        </a:spcAft>
        <a:buFont typeface="Arial" charset="0"/>
        <a:buChar char="–"/>
        <a:defRPr sz="4100" kern="1200">
          <a:solidFill>
            <a:schemeClr val="tx1"/>
          </a:solidFill>
          <a:latin typeface="+mn-lt"/>
          <a:ea typeface="+mn-ea"/>
          <a:cs typeface="微软雅黑"/>
        </a:defRPr>
      </a:lvl2pPr>
      <a:lvl3pPr marL="1258888" indent="-250825" algn="l" defTabSz="1006475" rtl="0" eaLnBrk="0" fontAlgn="base" hangingPunct="0">
        <a:lnSpc>
          <a:spcPct val="90000"/>
        </a:lnSpc>
        <a:spcBef>
          <a:spcPct val="111000"/>
        </a:spcBef>
        <a:spcAft>
          <a:spcPct val="0"/>
        </a:spcAft>
        <a:buFont typeface="Arial" charset="0"/>
        <a:buChar char="•"/>
        <a:defRPr sz="2200" kern="1200">
          <a:solidFill>
            <a:schemeClr val="tx1"/>
          </a:solidFill>
          <a:latin typeface="+mn-lt"/>
          <a:ea typeface="+mn-ea"/>
          <a:cs typeface="微软雅黑"/>
        </a:defRPr>
      </a:lvl3pPr>
      <a:lvl4pPr marL="1763713" indent="-250825" algn="l" defTabSz="1006475" rtl="0" eaLnBrk="0" fontAlgn="base" hangingPunct="0">
        <a:lnSpc>
          <a:spcPct val="90000"/>
        </a:lnSpc>
        <a:spcBef>
          <a:spcPct val="111000"/>
        </a:spcBef>
        <a:spcAft>
          <a:spcPct val="0"/>
        </a:spcAft>
        <a:buFont typeface="Arial" charset="0"/>
        <a:buChar char="–"/>
        <a:defRPr sz="1900" kern="1200">
          <a:solidFill>
            <a:schemeClr val="tx1"/>
          </a:solidFill>
          <a:latin typeface="+mn-lt"/>
          <a:ea typeface="+mn-ea"/>
          <a:cs typeface="微软雅黑"/>
        </a:defRPr>
      </a:lvl4pPr>
      <a:lvl5pPr marL="2266950" indent="-250825" algn="l" defTabSz="1006475" rtl="0" eaLnBrk="0" fontAlgn="base" hangingPunct="0">
        <a:lnSpc>
          <a:spcPct val="90000"/>
        </a:lnSpc>
        <a:spcBef>
          <a:spcPct val="111000"/>
        </a:spcBef>
        <a:spcAft>
          <a:spcPct val="0"/>
        </a:spcAft>
        <a:buFont typeface="Arial" charset="0"/>
        <a:buChar char="•"/>
        <a:defRPr sz="1900" kern="1200">
          <a:solidFill>
            <a:schemeClr val="tx1"/>
          </a:solidFill>
          <a:latin typeface="+mn-lt"/>
          <a:ea typeface="+mn-ea"/>
          <a:cs typeface="微软雅黑"/>
        </a:defRPr>
      </a:lvl5pPr>
      <a:lvl6pPr marL="2771775" indent="-252095" algn="l" defTabSz="1007745" rtl="0" eaLnBrk="1" latinLnBrk="0" hangingPunct="1">
        <a:lnSpc>
          <a:spcPct val="90000"/>
        </a:lnSpc>
        <a:spcBef>
          <a:spcPct val="11100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ct val="111000"/>
        </a:spcBef>
        <a:buFont typeface="Arial" panose="020B0604020202020204" pitchFamily="34" charset="0"/>
        <a:buChar char="•"/>
        <a:defRPr sz="1985" kern="1200">
          <a:solidFill>
            <a:schemeClr val="tx1"/>
          </a:solidFill>
          <a:latin typeface="+mn-lt"/>
          <a:ea typeface="+mn-ea"/>
          <a:cs typeface="+mn-cs"/>
        </a:defRPr>
      </a:lvl7pPr>
      <a:lvl8pPr marL="3780155" indent="-252095" algn="l" defTabSz="1007745" rtl="0" eaLnBrk="1" latinLnBrk="0" hangingPunct="1">
        <a:lnSpc>
          <a:spcPct val="90000"/>
        </a:lnSpc>
        <a:spcBef>
          <a:spcPct val="11100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ct val="111000"/>
        </a:spcBef>
        <a:buFont typeface="Arial" panose="020B0604020202020204" pitchFamily="34" charset="0"/>
        <a:buChar char="•"/>
        <a:defRPr sz="1985" kern="1200">
          <a:solidFill>
            <a:schemeClr val="tx1"/>
          </a:solidFill>
          <a:latin typeface="+mn-lt"/>
          <a:ea typeface="+mn-ea"/>
          <a:cs typeface="+mn-cs"/>
        </a:defRPr>
      </a:lvl9pPr>
    </p:bodyStyle>
    <p:otherStyle>
      <a:defPPr>
        <a:defRPr lang="zh-CN"/>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20315"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2250" algn="l" defTabSz="1007745" rtl="0" eaLnBrk="1" latinLnBrk="0" hangingPunct="1">
        <a:defRPr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spd="slow"/>
  <p:timing>
    <p:tnLst>
      <p:par>
        <p:cTn id="1" dur="indefinite" restart="never" nodeType="tmRoot"/>
      </p:par>
    </p:tnLst>
  </p:timing>
  <p:txStyles>
    <p:titleStyle>
      <a:lvl1pPr algn="l" rtl="0" eaLnBrk="0" fontAlgn="base" hangingPunct="0">
        <a:spcBef>
          <a:spcPct val="0"/>
        </a:spcBef>
        <a:spcAft>
          <a:spcPct val="0"/>
        </a:spcAft>
        <a:defRPr sz="4100" kern="1200">
          <a:solidFill>
            <a:schemeClr val="tx1"/>
          </a:solidFill>
          <a:latin typeface="微软雅黑" panose="020B0503020204020204" pitchFamily="34" charset="-122"/>
          <a:ea typeface="微软雅黑" panose="020B0503020204020204" pitchFamily="34" charset="-122"/>
          <a:cs typeface="微软雅黑"/>
        </a:defRPr>
      </a:lvl1pPr>
      <a:lvl2pPr algn="l" rtl="0" eaLnBrk="0" fontAlgn="base" hangingPunct="0">
        <a:spcBef>
          <a:spcPct val="0"/>
        </a:spcBef>
        <a:spcAft>
          <a:spcPct val="0"/>
        </a:spcAft>
        <a:defRPr sz="4100">
          <a:solidFill>
            <a:schemeClr val="tx1"/>
          </a:solidFill>
          <a:latin typeface="微软雅黑" panose="020B0503020204020204" pitchFamily="34" charset="-122"/>
          <a:ea typeface="微软雅黑" panose="020B0503020204020204" pitchFamily="34" charset="-122"/>
          <a:cs typeface="微软雅黑"/>
        </a:defRPr>
      </a:lvl2pPr>
      <a:lvl3pPr algn="l" rtl="0" eaLnBrk="0" fontAlgn="base" hangingPunct="0">
        <a:spcBef>
          <a:spcPct val="0"/>
        </a:spcBef>
        <a:spcAft>
          <a:spcPct val="0"/>
        </a:spcAft>
        <a:defRPr sz="4100">
          <a:solidFill>
            <a:schemeClr val="tx1"/>
          </a:solidFill>
          <a:latin typeface="微软雅黑" panose="020B0503020204020204" pitchFamily="34" charset="-122"/>
          <a:ea typeface="微软雅黑" panose="020B0503020204020204" pitchFamily="34" charset="-122"/>
          <a:cs typeface="微软雅黑"/>
        </a:defRPr>
      </a:lvl3pPr>
      <a:lvl4pPr algn="l" rtl="0" eaLnBrk="0" fontAlgn="base" hangingPunct="0">
        <a:spcBef>
          <a:spcPct val="0"/>
        </a:spcBef>
        <a:spcAft>
          <a:spcPct val="0"/>
        </a:spcAft>
        <a:defRPr sz="4100">
          <a:solidFill>
            <a:schemeClr val="tx1"/>
          </a:solidFill>
          <a:latin typeface="微软雅黑" panose="020B0503020204020204" pitchFamily="34" charset="-122"/>
          <a:ea typeface="微软雅黑" panose="020B0503020204020204" pitchFamily="34" charset="-122"/>
          <a:cs typeface="微软雅黑"/>
        </a:defRPr>
      </a:lvl4pPr>
      <a:lvl5pPr algn="l" rtl="0" eaLnBrk="0" fontAlgn="base" hangingPunct="0">
        <a:spcBef>
          <a:spcPct val="0"/>
        </a:spcBef>
        <a:spcAft>
          <a:spcPct val="0"/>
        </a:spcAft>
        <a:defRPr sz="4100">
          <a:solidFill>
            <a:schemeClr val="tx1"/>
          </a:solidFill>
          <a:latin typeface="微软雅黑" panose="020B0503020204020204" pitchFamily="34" charset="-122"/>
          <a:ea typeface="微软雅黑" panose="020B0503020204020204" pitchFamily="34" charset="-122"/>
          <a:cs typeface="微软雅黑"/>
        </a:defRPr>
      </a:lvl5pPr>
      <a:lvl6pPr marL="4572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9pPr>
    </p:titleStyle>
    <p:bodyStyle>
      <a:lvl1pPr marL="503238" indent="-503238" algn="l" rtl="0" eaLnBrk="0" fontAlgn="base" hangingPunct="0">
        <a:spcBef>
          <a:spcPts val="150"/>
        </a:spcBef>
        <a:spcAft>
          <a:spcPct val="0"/>
        </a:spcAft>
        <a:buFont typeface="Arial" charset="0"/>
        <a:buChar char="•"/>
        <a:defRPr sz="4700" kern="1200">
          <a:solidFill>
            <a:schemeClr val="tx1"/>
          </a:solidFill>
          <a:latin typeface="微软雅黑" panose="020B0503020204020204" pitchFamily="34" charset="-122"/>
          <a:ea typeface="微软雅黑" panose="020B0503020204020204" pitchFamily="34" charset="-122"/>
          <a:cs typeface="微软雅黑"/>
        </a:defRPr>
      </a:lvl1pPr>
      <a:lvl2pPr marL="1092200" indent="-419100" algn="l" rtl="0" eaLnBrk="0" fontAlgn="base" hangingPunct="0">
        <a:spcBef>
          <a:spcPts val="150"/>
        </a:spcBef>
        <a:spcAft>
          <a:spcPct val="0"/>
        </a:spcAft>
        <a:buFont typeface="Arial" charset="0"/>
        <a:buChar char="–"/>
        <a:defRPr sz="4100" kern="1200">
          <a:solidFill>
            <a:schemeClr val="tx1"/>
          </a:solidFill>
          <a:latin typeface="微软雅黑" panose="020B0503020204020204" pitchFamily="34" charset="-122"/>
          <a:ea typeface="微软雅黑" panose="020B0503020204020204" pitchFamily="34" charset="-122"/>
          <a:cs typeface="微软雅黑"/>
        </a:defRPr>
      </a:lvl2pPr>
      <a:lvl3pPr marL="1679575" indent="-334963" algn="l" rtl="0" eaLnBrk="0" fontAlgn="base" hangingPunct="0">
        <a:spcBef>
          <a:spcPts val="150"/>
        </a:spcBef>
        <a:spcAft>
          <a:spcPct val="0"/>
        </a:spcAft>
        <a:buFont typeface="Arial" charset="0"/>
        <a:buChar char="•"/>
        <a:defRPr sz="3500" kern="1200">
          <a:solidFill>
            <a:schemeClr val="tx1"/>
          </a:solidFill>
          <a:latin typeface="微软雅黑" panose="020B0503020204020204" pitchFamily="34" charset="-122"/>
          <a:ea typeface="微软雅黑" panose="020B0503020204020204" pitchFamily="34" charset="-122"/>
          <a:cs typeface="微软雅黑"/>
        </a:defRPr>
      </a:lvl3pPr>
      <a:lvl4pPr marL="2351088" indent="-334963" algn="l" rtl="0" eaLnBrk="0" fontAlgn="base" hangingPunct="0">
        <a:spcBef>
          <a:spcPts val="150"/>
        </a:spcBef>
        <a:spcAft>
          <a:spcPct val="0"/>
        </a:spcAft>
        <a:buFont typeface="Arial" charset="0"/>
        <a:buChar char="–"/>
        <a:defRPr sz="2900" kern="1200">
          <a:solidFill>
            <a:schemeClr val="tx1"/>
          </a:solidFill>
          <a:latin typeface="微软雅黑" panose="020B0503020204020204" pitchFamily="34" charset="-122"/>
          <a:ea typeface="微软雅黑" panose="020B0503020204020204" pitchFamily="34" charset="-122"/>
          <a:cs typeface="微软雅黑"/>
        </a:defRPr>
      </a:lvl4pPr>
      <a:lvl5pPr marL="3022600" indent="-334963" algn="l" rtl="0" eaLnBrk="0" fontAlgn="base" hangingPunct="0">
        <a:spcBef>
          <a:spcPts val="150"/>
        </a:spcBef>
        <a:spcAft>
          <a:spcPct val="0"/>
        </a:spcAft>
        <a:buFont typeface="Arial" charset="0"/>
        <a:buChar char="»"/>
        <a:defRPr sz="2900" kern="1200">
          <a:solidFill>
            <a:schemeClr val="tx1"/>
          </a:solidFill>
          <a:latin typeface="微软雅黑" panose="020B0503020204020204" pitchFamily="34" charset="-122"/>
          <a:ea typeface="微软雅黑" panose="020B0503020204020204" pitchFamily="34" charset="-122"/>
          <a:cs typeface="微软雅黑"/>
        </a:defRPr>
      </a:lvl5pPr>
      <a:lvl6pPr marL="3695700" indent="-335915" algn="l" defTabSz="1344295" rtl="0" eaLnBrk="1" latinLnBrk="0" hangingPunct="1">
        <a:spcBef>
          <a:spcPts val="145"/>
        </a:spcBef>
        <a:buFont typeface="Arial" panose="020B0604020202020204" pitchFamily="34" charset="0"/>
        <a:buChar char="•"/>
        <a:defRPr sz="2940" kern="1200">
          <a:solidFill>
            <a:schemeClr val="tx1"/>
          </a:solidFill>
          <a:latin typeface="+mn-lt"/>
          <a:ea typeface="+mn-ea"/>
          <a:cs typeface="+mn-cs"/>
        </a:defRPr>
      </a:lvl6pPr>
      <a:lvl7pPr marL="4368165" indent="-335915" algn="l" defTabSz="1344295" rtl="0" eaLnBrk="1" latinLnBrk="0" hangingPunct="1">
        <a:spcBef>
          <a:spcPts val="145"/>
        </a:spcBef>
        <a:buFont typeface="Arial" panose="020B0604020202020204" pitchFamily="34" charset="0"/>
        <a:buChar char="•"/>
        <a:defRPr sz="2940" kern="1200">
          <a:solidFill>
            <a:schemeClr val="tx1"/>
          </a:solidFill>
          <a:latin typeface="+mn-lt"/>
          <a:ea typeface="+mn-ea"/>
          <a:cs typeface="+mn-cs"/>
        </a:defRPr>
      </a:lvl7pPr>
      <a:lvl8pPr marL="5039995" indent="-335915" algn="l" defTabSz="1344295" rtl="0" eaLnBrk="1" latinLnBrk="0" hangingPunct="1">
        <a:spcBef>
          <a:spcPts val="145"/>
        </a:spcBef>
        <a:buFont typeface="Arial" panose="020B0604020202020204" pitchFamily="34" charset="0"/>
        <a:buChar char="•"/>
        <a:defRPr sz="2940" kern="1200">
          <a:solidFill>
            <a:schemeClr val="tx1"/>
          </a:solidFill>
          <a:latin typeface="+mn-lt"/>
          <a:ea typeface="+mn-ea"/>
          <a:cs typeface="+mn-cs"/>
        </a:defRPr>
      </a:lvl8pPr>
      <a:lvl9pPr marL="5711825" indent="-335915" algn="l" defTabSz="1344295" rtl="0" eaLnBrk="1" latinLnBrk="0" hangingPunct="1">
        <a:spcBef>
          <a:spcPts val="145"/>
        </a:spcBef>
        <a:buFont typeface="Arial" panose="020B0604020202020204" pitchFamily="34" charset="0"/>
        <a:buChar char="•"/>
        <a:defRPr sz="2940" kern="1200">
          <a:solidFill>
            <a:schemeClr val="tx1"/>
          </a:solidFill>
          <a:latin typeface="+mn-lt"/>
          <a:ea typeface="+mn-ea"/>
          <a:cs typeface="+mn-cs"/>
        </a:defRPr>
      </a:lvl9pPr>
    </p:bodyStyle>
    <p:otherStyle>
      <a:defPPr>
        <a:defRPr lang="zh-CN"/>
      </a:defPPr>
      <a:lvl1pPr marL="0" algn="l" defTabSz="1344295" rtl="0" eaLnBrk="1" latinLnBrk="0" hangingPunct="1">
        <a:defRPr sz="2645" kern="1200">
          <a:solidFill>
            <a:schemeClr val="tx1"/>
          </a:solidFill>
          <a:latin typeface="+mn-lt"/>
          <a:ea typeface="+mn-ea"/>
          <a:cs typeface="+mn-cs"/>
        </a:defRPr>
      </a:lvl1pPr>
      <a:lvl2pPr marL="671830" algn="l" defTabSz="1344295" rtl="0" eaLnBrk="1" latinLnBrk="0" hangingPunct="1">
        <a:defRPr sz="2645" kern="1200">
          <a:solidFill>
            <a:schemeClr val="tx1"/>
          </a:solidFill>
          <a:latin typeface="+mn-lt"/>
          <a:ea typeface="+mn-ea"/>
          <a:cs typeface="+mn-cs"/>
        </a:defRPr>
      </a:lvl2pPr>
      <a:lvl3pPr marL="1344295" algn="l" defTabSz="1344295" rtl="0" eaLnBrk="1" latinLnBrk="0" hangingPunct="1">
        <a:defRPr sz="2645" kern="1200">
          <a:solidFill>
            <a:schemeClr val="tx1"/>
          </a:solidFill>
          <a:latin typeface="+mn-lt"/>
          <a:ea typeface="+mn-ea"/>
          <a:cs typeface="+mn-cs"/>
        </a:defRPr>
      </a:lvl3pPr>
      <a:lvl4pPr marL="2016125" algn="l" defTabSz="1344295" rtl="0" eaLnBrk="1" latinLnBrk="0" hangingPunct="1">
        <a:defRPr sz="2645" kern="1200">
          <a:solidFill>
            <a:schemeClr val="tx1"/>
          </a:solidFill>
          <a:latin typeface="+mn-lt"/>
          <a:ea typeface="+mn-ea"/>
          <a:cs typeface="+mn-cs"/>
        </a:defRPr>
      </a:lvl4pPr>
      <a:lvl5pPr marL="2687955" algn="l" defTabSz="1344295" rtl="0" eaLnBrk="1" latinLnBrk="0" hangingPunct="1">
        <a:defRPr sz="2645" kern="1200">
          <a:solidFill>
            <a:schemeClr val="tx1"/>
          </a:solidFill>
          <a:latin typeface="+mn-lt"/>
          <a:ea typeface="+mn-ea"/>
          <a:cs typeface="+mn-cs"/>
        </a:defRPr>
      </a:lvl5pPr>
      <a:lvl6pPr marL="3359785" algn="l" defTabSz="1344295" rtl="0" eaLnBrk="1" latinLnBrk="0" hangingPunct="1">
        <a:defRPr sz="2645" kern="1200">
          <a:solidFill>
            <a:schemeClr val="tx1"/>
          </a:solidFill>
          <a:latin typeface="+mn-lt"/>
          <a:ea typeface="+mn-ea"/>
          <a:cs typeface="+mn-cs"/>
        </a:defRPr>
      </a:lvl6pPr>
      <a:lvl7pPr marL="4032250" algn="l" defTabSz="1344295" rtl="0" eaLnBrk="1" latinLnBrk="0" hangingPunct="1">
        <a:defRPr sz="2645" kern="1200">
          <a:solidFill>
            <a:schemeClr val="tx1"/>
          </a:solidFill>
          <a:latin typeface="+mn-lt"/>
          <a:ea typeface="+mn-ea"/>
          <a:cs typeface="+mn-cs"/>
        </a:defRPr>
      </a:lvl7pPr>
      <a:lvl8pPr marL="4704080" algn="l" defTabSz="1344295" rtl="0" eaLnBrk="1" latinLnBrk="0" hangingPunct="1">
        <a:defRPr sz="2645" kern="1200">
          <a:solidFill>
            <a:schemeClr val="tx1"/>
          </a:solidFill>
          <a:latin typeface="+mn-lt"/>
          <a:ea typeface="+mn-ea"/>
          <a:cs typeface="+mn-cs"/>
        </a:defRPr>
      </a:lvl8pPr>
      <a:lvl9pPr marL="5375910" algn="l" defTabSz="1344295" rtl="0" eaLnBrk="1" latinLnBrk="0" hangingPunct="1">
        <a:defRPr sz="26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组合 2"/>
          <p:cNvGrpSpPr>
            <a:grpSpLocks/>
          </p:cNvGrpSpPr>
          <p:nvPr/>
        </p:nvGrpSpPr>
        <p:grpSpPr bwMode="auto">
          <a:xfrm>
            <a:off x="-44450" y="4821238"/>
            <a:ext cx="10734675" cy="2744787"/>
            <a:chOff x="-70" y="6365"/>
            <a:chExt cx="16906" cy="4322"/>
          </a:xfrm>
        </p:grpSpPr>
        <p:pic>
          <p:nvPicPr>
            <p:cNvPr id="21509" name="图片 3"/>
            <p:cNvPicPr>
              <a:picLocks noChangeAspect="1"/>
            </p:cNvPicPr>
            <p:nvPr/>
          </p:nvPicPr>
          <p:blipFill>
            <a:blip r:embed="rId2" cstate="print"/>
            <a:srcRect/>
            <a:stretch>
              <a:fillRect/>
            </a:stretch>
          </p:blipFill>
          <p:spPr bwMode="auto">
            <a:xfrm>
              <a:off x="-70" y="6365"/>
              <a:ext cx="7483" cy="4008"/>
            </a:xfrm>
            <a:prstGeom prst="rect">
              <a:avLst/>
            </a:prstGeom>
            <a:noFill/>
            <a:ln w="9525">
              <a:noFill/>
              <a:miter lim="800000"/>
              <a:headEnd/>
              <a:tailEnd/>
            </a:ln>
          </p:spPr>
        </p:pic>
        <p:pic>
          <p:nvPicPr>
            <p:cNvPr id="21510" name="图片 5"/>
            <p:cNvPicPr>
              <a:picLocks noChangeAspect="1"/>
            </p:cNvPicPr>
            <p:nvPr/>
          </p:nvPicPr>
          <p:blipFill>
            <a:blip r:embed="rId3" cstate="print"/>
            <a:srcRect/>
            <a:stretch>
              <a:fillRect/>
            </a:stretch>
          </p:blipFill>
          <p:spPr bwMode="auto">
            <a:xfrm>
              <a:off x="-70" y="10057"/>
              <a:ext cx="16907" cy="631"/>
            </a:xfrm>
            <a:prstGeom prst="rect">
              <a:avLst/>
            </a:prstGeom>
            <a:noFill/>
            <a:ln w="9525">
              <a:noFill/>
              <a:miter lim="800000"/>
              <a:headEnd/>
              <a:tailEnd/>
            </a:ln>
          </p:spPr>
        </p:pic>
      </p:grpSp>
      <p:grpSp>
        <p:nvGrpSpPr>
          <p:cNvPr id="21506" name="组合 3"/>
          <p:cNvGrpSpPr>
            <a:grpSpLocks/>
          </p:cNvGrpSpPr>
          <p:nvPr/>
        </p:nvGrpSpPr>
        <p:grpSpPr bwMode="auto">
          <a:xfrm>
            <a:off x="3640138" y="1042988"/>
            <a:ext cx="6826250" cy="5176837"/>
            <a:chOff x="5411" y="2297"/>
            <a:chExt cx="10751" cy="6303"/>
          </a:xfrm>
        </p:grpSpPr>
        <p:pic>
          <p:nvPicPr>
            <p:cNvPr id="21507" name="图片 4"/>
            <p:cNvPicPr>
              <a:picLocks noChangeAspect="1"/>
            </p:cNvPicPr>
            <p:nvPr/>
          </p:nvPicPr>
          <p:blipFill>
            <a:blip r:embed="rId4" cstate="print"/>
            <a:srcRect/>
            <a:stretch>
              <a:fillRect/>
            </a:stretch>
          </p:blipFill>
          <p:spPr bwMode="auto">
            <a:xfrm>
              <a:off x="8781" y="2297"/>
              <a:ext cx="3904" cy="3095"/>
            </a:xfrm>
            <a:prstGeom prst="rect">
              <a:avLst/>
            </a:prstGeom>
            <a:noFill/>
            <a:ln w="9525">
              <a:noFill/>
              <a:miter lim="800000"/>
              <a:headEnd/>
              <a:tailEnd/>
            </a:ln>
          </p:spPr>
        </p:pic>
        <p:sp>
          <p:nvSpPr>
            <p:cNvPr id="21508" name="文本框 7"/>
            <p:cNvSpPr txBox="1">
              <a:spLocks noChangeArrowheads="1"/>
            </p:cNvSpPr>
            <p:nvPr/>
          </p:nvSpPr>
          <p:spPr bwMode="auto">
            <a:xfrm>
              <a:off x="5411" y="5992"/>
              <a:ext cx="10751" cy="2608"/>
            </a:xfrm>
            <a:prstGeom prst="rect">
              <a:avLst/>
            </a:prstGeom>
            <a:noFill/>
            <a:ln w="9525">
              <a:noFill/>
              <a:miter lim="800000"/>
              <a:headEnd/>
              <a:tailEnd/>
            </a:ln>
          </p:spPr>
          <p:txBody>
            <a:bodyPr>
              <a:spAutoFit/>
            </a:bodyPr>
            <a:lstStyle/>
            <a:p>
              <a:pPr algn="ctr">
                <a:lnSpc>
                  <a:spcPct val="180000"/>
                </a:lnSpc>
              </a:pPr>
              <a:r>
                <a:rPr lang="zh-CN" altLang="en-US" sz="4000">
                  <a:latin typeface="方正小标宋简体" pitchFamily="2" charset="-122"/>
                  <a:ea typeface="方正小标宋简体" pitchFamily="2" charset="-122"/>
                </a:rPr>
                <a:t>黑恶势力犯罪的概念及表现</a:t>
              </a:r>
              <a:endParaRPr lang="en-US" altLang="zh-CN" sz="4000">
                <a:latin typeface="方正小标宋简体" pitchFamily="2" charset="-122"/>
                <a:ea typeface="方正小标宋简体" pitchFamily="2" charset="-122"/>
              </a:endParaRPr>
            </a:p>
            <a:p>
              <a:pPr algn="ctr">
                <a:lnSpc>
                  <a:spcPct val="180000"/>
                </a:lnSpc>
              </a:pPr>
              <a:endParaRPr lang="en-US" altLang="zh-CN" sz="1000">
                <a:latin typeface="方正小标宋简体" pitchFamily="2" charset="-122"/>
                <a:ea typeface="方正小标宋简体" pitchFamily="2" charset="-122"/>
              </a:endParaRPr>
            </a:p>
            <a:p>
              <a:pPr algn="ctr">
                <a:lnSpc>
                  <a:spcPct val="180000"/>
                </a:lnSpc>
              </a:pPr>
              <a:r>
                <a:rPr lang="zh-CN" altLang="en-US" sz="2400" b="1">
                  <a:latin typeface="宋体" charset="-122"/>
                </a:rPr>
                <a:t>晋中市公安局“扫黑办”</a:t>
              </a:r>
              <a:endParaRPr lang="en-US" altLang="zh-CN" sz="2400" b="1">
                <a:latin typeface="宋体"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fltVal val="0"/>
                                          </p:val>
                                        </p:tav>
                                        <p:tav tm="100000">
                                          <p:val>
                                            <p:strVal val="#ppt_w"/>
                                          </p:val>
                                        </p:tav>
                                      </p:tavLst>
                                    </p:anim>
                                    <p:anim calcmode="lin" valueType="num">
                                      <p:cBhvr>
                                        <p:cTn id="8" dur="1000" fill="hold"/>
                                        <p:tgtEl>
                                          <p:spTgt spid="21506"/>
                                        </p:tgtEl>
                                        <p:attrNameLst>
                                          <p:attrName>ppt_h</p:attrName>
                                        </p:attrNameLst>
                                      </p:cBhvr>
                                      <p:tavLst>
                                        <p:tav tm="0">
                                          <p:val>
                                            <p:fltVal val="0"/>
                                          </p:val>
                                        </p:tav>
                                        <p:tav tm="100000">
                                          <p:val>
                                            <p:strVal val="#ppt_h"/>
                                          </p:val>
                                        </p:tav>
                                      </p:tavLst>
                                    </p:anim>
                                    <p:animEffect transition="in" filter="fade">
                                      <p:cBhvr>
                                        <p:cTn id="9" dur="1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p:cNvSpPr>
          <p:nvPr>
            <p:ph type="body" idx="4294967295"/>
          </p:nvPr>
        </p:nvSpPr>
        <p:spPr>
          <a:xfrm>
            <a:off x="623888" y="6134100"/>
            <a:ext cx="9221787" cy="608013"/>
          </a:xfrm>
        </p:spPr>
        <p:txBody>
          <a:bodyPr/>
          <a:lstStyle/>
          <a:p>
            <a:pPr marL="252095" indent="-252095" algn="ctr" defTabSz="1007745">
              <a:buFont typeface="Arial" panose="020B0604020202020204" pitchFamily="34" charset="0"/>
              <a:buNone/>
              <a:defRPr/>
            </a:pPr>
            <a:r>
              <a:rPr lang="en-US" altLang="zh-CN" sz="2340" dirty="0" smtClean="0">
                <a:effectLst>
                  <a:outerShdw blurRad="38100" dist="38100" dir="2700000" algn="tl">
                    <a:srgbClr val="C0C0C0"/>
                  </a:outerShdw>
                </a:effectLst>
                <a:latin typeface="宋体" pitchFamily="2" charset="-122"/>
                <a:ea typeface="宋体" pitchFamily="2" charset="-122"/>
                <a:cs typeface="+mn-cs"/>
              </a:rPr>
              <a:t>5</a:t>
            </a:r>
            <a:r>
              <a:rPr lang="zh-CN" altLang="en-US" sz="2340" dirty="0" smtClean="0">
                <a:effectLst>
                  <a:outerShdw blurRad="38100" dist="38100" dir="2700000" algn="tl">
                    <a:srgbClr val="C0C0C0"/>
                  </a:outerShdw>
                </a:effectLst>
                <a:latin typeface="宋体" pitchFamily="2" charset="-122"/>
                <a:ea typeface="宋体" pitchFamily="2" charset="-122"/>
                <a:cs typeface="+mn-cs"/>
              </a:rPr>
              <a:t>月</a:t>
            </a:r>
            <a:r>
              <a:rPr lang="en-US" altLang="zh-CN" sz="2340" dirty="0" smtClean="0">
                <a:effectLst>
                  <a:outerShdw blurRad="38100" dist="38100" dir="2700000" algn="tl">
                    <a:srgbClr val="C0C0C0"/>
                  </a:outerShdw>
                </a:effectLst>
                <a:latin typeface="宋体" pitchFamily="2" charset="-122"/>
                <a:ea typeface="宋体" pitchFamily="2" charset="-122"/>
                <a:cs typeface="+mn-cs"/>
              </a:rPr>
              <a:t>11</a:t>
            </a:r>
            <a:r>
              <a:rPr lang="zh-CN" altLang="en-US" sz="2340" dirty="0" smtClean="0">
                <a:effectLst>
                  <a:outerShdw blurRad="38100" dist="38100" dir="2700000" algn="tl">
                    <a:srgbClr val="C0C0C0"/>
                  </a:outerShdw>
                </a:effectLst>
                <a:latin typeface="宋体" pitchFamily="2" charset="-122"/>
                <a:ea typeface="宋体" pitchFamily="2" charset="-122"/>
                <a:cs typeface="+mn-cs"/>
              </a:rPr>
              <a:t>日，省公安厅向我市公安局下发</a:t>
            </a:r>
            <a:r>
              <a:rPr lang="en-US" altLang="zh-CN" sz="2340" dirty="0" smtClean="0">
                <a:effectLst>
                  <a:outerShdw blurRad="38100" dist="38100" dir="2700000" algn="tl">
                    <a:srgbClr val="C0C0C0"/>
                  </a:outerShdw>
                </a:effectLst>
                <a:latin typeface="宋体" pitchFamily="2" charset="-122"/>
                <a:ea typeface="宋体" pitchFamily="2" charset="-122"/>
                <a:cs typeface="+mn-cs"/>
              </a:rPr>
              <a:t>《</a:t>
            </a:r>
            <a:r>
              <a:rPr lang="zh-CN" altLang="en-US" sz="2340" dirty="0" smtClean="0">
                <a:effectLst>
                  <a:outerShdw blurRad="38100" dist="38100" dir="2700000" algn="tl">
                    <a:srgbClr val="C0C0C0"/>
                  </a:outerShdw>
                </a:effectLst>
                <a:latin typeface="宋体" pitchFamily="2" charset="-122"/>
                <a:ea typeface="宋体" pitchFamily="2" charset="-122"/>
                <a:cs typeface="+mn-cs"/>
              </a:rPr>
              <a:t>贺电</a:t>
            </a:r>
            <a:r>
              <a:rPr lang="en-US" altLang="zh-CN" sz="2340" dirty="0" smtClean="0">
                <a:effectLst>
                  <a:outerShdw blurRad="38100" dist="38100" dir="2700000" algn="tl">
                    <a:srgbClr val="C0C0C0"/>
                  </a:outerShdw>
                </a:effectLst>
                <a:latin typeface="宋体" pitchFamily="2" charset="-122"/>
                <a:ea typeface="宋体" pitchFamily="2" charset="-122"/>
                <a:cs typeface="+mn-cs"/>
              </a:rPr>
              <a:t>》</a:t>
            </a:r>
            <a:endParaRPr lang="zh-CN" altLang="en-US" sz="2340" dirty="0" smtClean="0">
              <a:effectLst>
                <a:outerShdw blurRad="38100" dist="38100" dir="2700000" algn="tl">
                  <a:srgbClr val="C0C0C0"/>
                </a:outerShdw>
              </a:effectLst>
              <a:latin typeface="宋体" pitchFamily="2" charset="-122"/>
              <a:ea typeface="宋体" pitchFamily="2" charset="-122"/>
              <a:cs typeface="+mn-cs"/>
            </a:endParaRPr>
          </a:p>
        </p:txBody>
      </p:sp>
      <p:pic>
        <p:nvPicPr>
          <p:cNvPr id="84994" name="Picture 4" descr="SCAN_20180515_200305181"/>
          <p:cNvPicPr>
            <a:picLocks noChangeArrowheads="1"/>
          </p:cNvPicPr>
          <p:nvPr/>
        </p:nvPicPr>
        <p:blipFill>
          <a:blip r:embed="rId2" cstate="print"/>
          <a:srcRect/>
          <a:stretch>
            <a:fillRect/>
          </a:stretch>
        </p:blipFill>
        <p:spPr bwMode="auto">
          <a:xfrm>
            <a:off x="1743075" y="465138"/>
            <a:ext cx="3684588" cy="5313362"/>
          </a:xfrm>
          <a:prstGeom prst="rect">
            <a:avLst/>
          </a:prstGeom>
          <a:noFill/>
          <a:ln w="9525">
            <a:noFill/>
            <a:miter lim="800000"/>
            <a:headEnd/>
            <a:tailEnd/>
          </a:ln>
        </p:spPr>
      </p:pic>
      <p:pic>
        <p:nvPicPr>
          <p:cNvPr id="84995" name="Picture 5" descr="SCAN_20180515_200426192"/>
          <p:cNvPicPr>
            <a:picLocks noChangeArrowheads="1"/>
          </p:cNvPicPr>
          <p:nvPr/>
        </p:nvPicPr>
        <p:blipFill>
          <a:blip r:embed="rId3" cstate="print"/>
          <a:srcRect/>
          <a:stretch>
            <a:fillRect/>
          </a:stretch>
        </p:blipFill>
        <p:spPr bwMode="auto">
          <a:xfrm>
            <a:off x="5691188" y="465138"/>
            <a:ext cx="3613150" cy="5313362"/>
          </a:xfrm>
          <a:prstGeom prst="rect">
            <a:avLst/>
          </a:prstGeom>
          <a:noFill/>
          <a:ln w="9525">
            <a:noFill/>
            <a:miter lim="800000"/>
            <a:headEnd/>
            <a:tailEnd/>
          </a:ln>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slide(fromLeft)">
                                      <p:cBhvr>
                                        <p:cTn id="7" dur="5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Effect transition="in" filter="slide(fromRight)">
                                      <p:cBhvr>
                                        <p:cTn id="12"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组合 1"/>
          <p:cNvGrpSpPr>
            <a:grpSpLocks/>
          </p:cNvGrpSpPr>
          <p:nvPr/>
        </p:nvGrpSpPr>
        <p:grpSpPr bwMode="auto">
          <a:xfrm>
            <a:off x="1219200" y="1247775"/>
            <a:ext cx="8420100" cy="4711700"/>
            <a:chOff x="1283" y="1965"/>
            <a:chExt cx="13259" cy="7421"/>
          </a:xfrm>
        </p:grpSpPr>
        <p:pic>
          <p:nvPicPr>
            <p:cNvPr id="30724" name="Picture 4" descr="抓人"/>
            <p:cNvPicPr>
              <a:picLocks noChangeAspect="1" noChangeArrowheads="1"/>
            </p:cNvPicPr>
            <p:nvPr/>
          </p:nvPicPr>
          <p:blipFill>
            <a:blip r:embed="rId2" cstate="print"/>
            <a:srcRect/>
            <a:stretch>
              <a:fillRect/>
            </a:stretch>
          </p:blipFill>
          <p:spPr bwMode="auto">
            <a:xfrm>
              <a:off x="1283" y="2006"/>
              <a:ext cx="5540" cy="7244"/>
            </a:xfrm>
            <a:prstGeom prst="rect">
              <a:avLst/>
            </a:prstGeom>
            <a:noFill/>
            <a:ln w="9525">
              <a:noFill/>
              <a:miter lim="800000"/>
              <a:headEnd/>
              <a:tailEnd/>
            </a:ln>
          </p:spPr>
        </p:pic>
        <p:pic>
          <p:nvPicPr>
            <p:cNvPr id="30725" name="Picture 13" descr="IMG_3344"/>
            <p:cNvPicPr>
              <a:picLocks noChangeArrowheads="1"/>
            </p:cNvPicPr>
            <p:nvPr/>
          </p:nvPicPr>
          <p:blipFill>
            <a:blip r:embed="rId3" cstate="print"/>
            <a:srcRect/>
            <a:stretch>
              <a:fillRect/>
            </a:stretch>
          </p:blipFill>
          <p:spPr bwMode="auto">
            <a:xfrm>
              <a:off x="8314" y="1965"/>
              <a:ext cx="6229" cy="3645"/>
            </a:xfrm>
            <a:prstGeom prst="rect">
              <a:avLst/>
            </a:prstGeom>
            <a:noFill/>
            <a:ln w="9525">
              <a:noFill/>
              <a:miter lim="800000"/>
              <a:headEnd/>
              <a:tailEnd/>
            </a:ln>
          </p:spPr>
        </p:pic>
        <p:pic>
          <p:nvPicPr>
            <p:cNvPr id="30726" name="Picture 14" descr="IMG_3431_副本"/>
            <p:cNvPicPr>
              <a:picLocks noChangeArrowheads="1"/>
            </p:cNvPicPr>
            <p:nvPr/>
          </p:nvPicPr>
          <p:blipFill>
            <a:blip r:embed="rId4" cstate="print"/>
            <a:srcRect/>
            <a:stretch>
              <a:fillRect/>
            </a:stretch>
          </p:blipFill>
          <p:spPr bwMode="auto">
            <a:xfrm>
              <a:off x="8314" y="5742"/>
              <a:ext cx="6229" cy="3645"/>
            </a:xfrm>
            <a:prstGeom prst="rect">
              <a:avLst/>
            </a:prstGeom>
            <a:noFill/>
            <a:ln w="9525">
              <a:noFill/>
              <a:miter lim="800000"/>
              <a:headEnd/>
              <a:tailEnd/>
            </a:ln>
          </p:spPr>
        </p:pic>
      </p:grpSp>
      <p:sp>
        <p:nvSpPr>
          <p:cNvPr id="117763" name="Rectangle 3"/>
          <p:cNvSpPr>
            <a:spLocks noGrp="1"/>
          </p:cNvSpPr>
          <p:nvPr>
            <p:ph type="body" idx="4294967295"/>
          </p:nvPr>
        </p:nvSpPr>
        <p:spPr>
          <a:xfrm>
            <a:off x="1441450" y="6208713"/>
            <a:ext cx="7975600" cy="641350"/>
          </a:xfrm>
        </p:spPr>
        <p:txBody>
          <a:bodyPr/>
          <a:lstStyle/>
          <a:p>
            <a:pPr marL="252095" indent="-252095" algn="ctr" defTabSz="1007745">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抓获犯罪嫌疑人</a:t>
            </a:r>
          </a:p>
        </p:txBody>
      </p:sp>
      <p:sp>
        <p:nvSpPr>
          <p:cNvPr id="78851" name="Rectangle 7"/>
          <p:cNvSpPr>
            <a:spLocks noChangeArrowheads="1"/>
          </p:cNvSpPr>
          <p:nvPr/>
        </p:nvSpPr>
        <p:spPr bwMode="auto">
          <a:xfrm>
            <a:off x="2773363" y="3111500"/>
            <a:ext cx="211137" cy="193675"/>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Tree>
  </p:cSld>
  <p:clrMapOvr>
    <a:masterClrMapping/>
  </p:clrMapOvr>
  <p:transition spd="slow">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p:cNvSpPr>
          <p:nvPr>
            <p:ph type="body" idx="4294967295"/>
          </p:nvPr>
        </p:nvSpPr>
        <p:spPr>
          <a:xfrm>
            <a:off x="2673350" y="6002338"/>
            <a:ext cx="5378450" cy="731837"/>
          </a:xfrm>
        </p:spPr>
        <p:txBody>
          <a:bodyPr/>
          <a:lstStyle/>
          <a:p>
            <a:pPr marL="252095" indent="-252095" algn="ctr" defTabSz="1007745">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审讯犯罪嫌疑人</a:t>
            </a:r>
          </a:p>
        </p:txBody>
      </p:sp>
      <p:grpSp>
        <p:nvGrpSpPr>
          <p:cNvPr id="31746" name="组合 1"/>
          <p:cNvGrpSpPr>
            <a:grpSpLocks/>
          </p:cNvGrpSpPr>
          <p:nvPr/>
        </p:nvGrpSpPr>
        <p:grpSpPr bwMode="auto">
          <a:xfrm>
            <a:off x="954088" y="1433513"/>
            <a:ext cx="8816975" cy="4230687"/>
            <a:chOff x="1318" y="2258"/>
            <a:chExt cx="13885" cy="6661"/>
          </a:xfrm>
        </p:grpSpPr>
        <p:pic>
          <p:nvPicPr>
            <p:cNvPr id="31753" name="Picture 4" descr="审讯候视频截图"/>
            <p:cNvPicPr>
              <a:picLocks noChangeArrowheads="1"/>
            </p:cNvPicPr>
            <p:nvPr/>
          </p:nvPicPr>
          <p:blipFill>
            <a:blip r:embed="rId2" cstate="print"/>
            <a:srcRect/>
            <a:stretch>
              <a:fillRect/>
            </a:stretch>
          </p:blipFill>
          <p:spPr bwMode="auto">
            <a:xfrm>
              <a:off x="1318" y="2258"/>
              <a:ext cx="6627" cy="6627"/>
            </a:xfrm>
            <a:prstGeom prst="rect">
              <a:avLst/>
            </a:prstGeom>
            <a:noFill/>
            <a:ln w="9525">
              <a:noFill/>
              <a:miter lim="800000"/>
              <a:headEnd/>
              <a:tailEnd/>
            </a:ln>
          </p:spPr>
        </p:pic>
        <p:pic>
          <p:nvPicPr>
            <p:cNvPr id="31754" name="Picture 5" descr="讯问邓视频截图"/>
            <p:cNvPicPr>
              <a:picLocks noChangeArrowheads="1"/>
            </p:cNvPicPr>
            <p:nvPr/>
          </p:nvPicPr>
          <p:blipFill>
            <a:blip r:embed="rId3" cstate="print"/>
            <a:srcRect/>
            <a:stretch>
              <a:fillRect/>
            </a:stretch>
          </p:blipFill>
          <p:spPr bwMode="auto">
            <a:xfrm>
              <a:off x="8577" y="2293"/>
              <a:ext cx="6627" cy="6627"/>
            </a:xfrm>
            <a:prstGeom prst="rect">
              <a:avLst/>
            </a:prstGeom>
            <a:noFill/>
            <a:ln w="9525">
              <a:noFill/>
              <a:miter lim="800000"/>
              <a:headEnd/>
              <a:tailEnd/>
            </a:ln>
          </p:spPr>
        </p:pic>
      </p:grpSp>
      <p:sp>
        <p:nvSpPr>
          <p:cNvPr id="79876" name="Rectangle 6"/>
          <p:cNvSpPr>
            <a:spLocks noChangeArrowheads="1"/>
          </p:cNvSpPr>
          <p:nvPr/>
        </p:nvSpPr>
        <p:spPr bwMode="auto">
          <a:xfrm>
            <a:off x="3775075" y="4849813"/>
            <a:ext cx="779463" cy="211137"/>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
        <p:nvSpPr>
          <p:cNvPr id="79877" name="Rectangle 7"/>
          <p:cNvSpPr>
            <a:spLocks noChangeArrowheads="1"/>
          </p:cNvSpPr>
          <p:nvPr/>
        </p:nvSpPr>
        <p:spPr bwMode="auto">
          <a:xfrm>
            <a:off x="8372475" y="4827588"/>
            <a:ext cx="735013" cy="300037"/>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
        <p:nvSpPr>
          <p:cNvPr id="79878" name="Rectangle 8"/>
          <p:cNvSpPr>
            <a:spLocks noChangeArrowheads="1"/>
          </p:cNvSpPr>
          <p:nvPr/>
        </p:nvSpPr>
        <p:spPr bwMode="auto">
          <a:xfrm>
            <a:off x="2401888" y="3211513"/>
            <a:ext cx="179387" cy="201612"/>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
        <p:nvSpPr>
          <p:cNvPr id="79879" name="Rectangle 9"/>
          <p:cNvSpPr>
            <a:spLocks noChangeArrowheads="1"/>
          </p:cNvSpPr>
          <p:nvPr/>
        </p:nvSpPr>
        <p:spPr bwMode="auto">
          <a:xfrm>
            <a:off x="6986588" y="3278188"/>
            <a:ext cx="188912" cy="212725"/>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
        <p:nvSpPr>
          <p:cNvPr id="79880" name="Rectangle 10"/>
          <p:cNvSpPr>
            <a:spLocks noChangeArrowheads="1"/>
          </p:cNvSpPr>
          <p:nvPr/>
        </p:nvSpPr>
        <p:spPr bwMode="auto">
          <a:xfrm>
            <a:off x="1358900" y="5507038"/>
            <a:ext cx="446088" cy="125412"/>
          </a:xfrm>
          <a:prstGeom prst="rect">
            <a:avLst/>
          </a:prstGeom>
          <a:solidFill>
            <a:schemeClr val="tx1"/>
          </a:solidFill>
          <a:ln w="9525">
            <a:solidFill>
              <a:schemeClr val="tx1"/>
            </a:solidFill>
            <a:miter lim="800000"/>
          </a:ln>
        </p:spPr>
        <p:txBody>
          <a:bodyPr wrap="none" anchor="ctr"/>
          <a:lstStyle/>
          <a:p>
            <a:pPr algn="ctr" defTabSz="914400">
              <a:defRPr/>
            </a:pPr>
            <a:endParaRPr lang="zh-CN" altLang="en-US" sz="2455">
              <a:ea typeface="微软雅黑" pitchFamily="34" charset="-122"/>
            </a:endParaRPr>
          </a:p>
        </p:txBody>
      </p:sp>
      <p:sp>
        <p:nvSpPr>
          <p:cNvPr id="79881" name="Rectangle 11"/>
          <p:cNvSpPr>
            <a:spLocks noChangeArrowheads="1"/>
          </p:cNvSpPr>
          <p:nvPr/>
        </p:nvSpPr>
        <p:spPr bwMode="auto">
          <a:xfrm>
            <a:off x="5957888" y="5529263"/>
            <a:ext cx="423862" cy="122237"/>
          </a:xfrm>
          <a:prstGeom prst="rect">
            <a:avLst/>
          </a:prstGeom>
          <a:solidFill>
            <a:schemeClr val="tx1"/>
          </a:solidFill>
          <a:ln w="9525">
            <a:solidFill>
              <a:schemeClr val="tx1"/>
            </a:solidFill>
            <a:miter lim="800000"/>
          </a:ln>
        </p:spPr>
        <p:txBody>
          <a:bodyPr wrap="none" anchor="ctr"/>
          <a:lstStyle/>
          <a:p>
            <a:pPr>
              <a:defRPr/>
            </a:pPr>
            <a:endParaRPr lang="zh-CN" altLang="en-US" sz="2455">
              <a:ea typeface="微软雅黑" pitchFamily="34" charset="-122"/>
            </a:endParaRPr>
          </a:p>
        </p:txBody>
      </p:sp>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p:cNvSpPr>
          <p:nvPr>
            <p:ph type="body" idx="4294967295"/>
          </p:nvPr>
        </p:nvSpPr>
        <p:spPr>
          <a:xfrm>
            <a:off x="5316538" y="5348288"/>
            <a:ext cx="4745037" cy="608012"/>
          </a:xfrm>
        </p:spPr>
        <p:txBody>
          <a:bodyPr/>
          <a:lstStyle/>
          <a:p>
            <a:pPr marL="252095" indent="-252095" algn="ctr" defTabSz="1007745">
              <a:buFont typeface="Arial" panose="020B0604020202020204" pitchFamily="34" charset="0"/>
              <a:buNone/>
              <a:defRPr/>
            </a:pPr>
            <a:r>
              <a:rPr lang="zh-CN" altLang="en-US" sz="280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查封、扣押的部分涉案资产</a:t>
            </a:r>
          </a:p>
        </p:txBody>
      </p:sp>
      <p:pic>
        <p:nvPicPr>
          <p:cNvPr id="32770" name="Picture 4" descr="IMG_3218"/>
          <p:cNvPicPr>
            <a:picLocks noChangeAspect="1" noChangeArrowheads="1"/>
          </p:cNvPicPr>
          <p:nvPr/>
        </p:nvPicPr>
        <p:blipFill>
          <a:blip r:embed="rId2" cstate="print"/>
          <a:srcRect/>
          <a:stretch>
            <a:fillRect/>
          </a:stretch>
        </p:blipFill>
        <p:spPr bwMode="auto">
          <a:xfrm>
            <a:off x="741363" y="1468438"/>
            <a:ext cx="4175125" cy="4551362"/>
          </a:xfrm>
          <a:prstGeom prst="rect">
            <a:avLst/>
          </a:prstGeom>
          <a:noFill/>
          <a:ln w="9525">
            <a:noFill/>
            <a:miter lim="800000"/>
            <a:headEnd/>
            <a:tailEnd/>
          </a:ln>
        </p:spPr>
      </p:pic>
      <p:pic>
        <p:nvPicPr>
          <p:cNvPr id="32771" name="Picture 5" descr="IMG_3234"/>
          <p:cNvPicPr>
            <a:picLocks noChangeAspect="1" noChangeArrowheads="1"/>
          </p:cNvPicPr>
          <p:nvPr/>
        </p:nvPicPr>
        <p:blipFill>
          <a:blip r:embed="rId3" cstate="print"/>
          <a:srcRect/>
          <a:stretch>
            <a:fillRect/>
          </a:stretch>
        </p:blipFill>
        <p:spPr bwMode="auto">
          <a:xfrm>
            <a:off x="5245100" y="1468438"/>
            <a:ext cx="4887913" cy="3257550"/>
          </a:xfrm>
          <a:prstGeom prst="rect">
            <a:avLst/>
          </a:prstGeom>
          <a:noFill/>
          <a:ln w="9525">
            <a:noFill/>
            <a:miter lim="800000"/>
            <a:headEnd/>
            <a:tailEnd/>
          </a:ln>
        </p:spPr>
      </p:pic>
      <p:sp>
        <p:nvSpPr>
          <p:cNvPr id="80900" name="Rectangle 6"/>
          <p:cNvSpPr>
            <a:spLocks noChangeArrowheads="1"/>
          </p:cNvSpPr>
          <p:nvPr/>
        </p:nvSpPr>
        <p:spPr bwMode="auto">
          <a:xfrm>
            <a:off x="2636838" y="1924050"/>
            <a:ext cx="401637" cy="925513"/>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spTree>
  </p:cSld>
  <p:clrMapOvr>
    <a:masterClrMapping/>
  </p:clrMapOvr>
  <p:transition spd="slow">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a:xfrm>
            <a:off x="746125" y="304800"/>
            <a:ext cx="9221788" cy="806450"/>
          </a:xfrm>
        </p:spPr>
        <p:txBody>
          <a:bodyPr/>
          <a:lstStyle/>
          <a:p>
            <a:pPr algn="ctr" eaLnBrk="1" hangingPunct="1">
              <a:defRPr/>
            </a:pPr>
            <a:r>
              <a:rPr lang="zh-CN" altLang="en-US" sz="2800" b="1" dirty="0" smtClean="0">
                <a:solidFill>
                  <a:srgbClr val="FFFF66"/>
                </a:solidFill>
                <a:effectLst>
                  <a:outerShdw blurRad="38100" dist="38100" dir="2700000" algn="tl">
                    <a:srgbClr val="C0C0C0"/>
                  </a:outerShdw>
                </a:effectLst>
                <a:latin typeface="宋体" charset="-122"/>
                <a:ea typeface="宋体" charset="-122"/>
              </a:rPr>
              <a:t>成功打掉以白某某为首的黑社会性质组织</a:t>
            </a:r>
            <a:r>
              <a:rPr lang="zh-CN" altLang="en-US" sz="3200" dirty="0" smtClean="0"/>
              <a:t> </a:t>
            </a:r>
            <a:endParaRPr lang="zh-CN" altLang="en-US" sz="3400" dirty="0" smtClean="0"/>
          </a:p>
        </p:txBody>
      </p:sp>
      <p:sp>
        <p:nvSpPr>
          <p:cNvPr id="49154" name="Rectangle 3"/>
          <p:cNvSpPr>
            <a:spLocks noGrp="1"/>
          </p:cNvSpPr>
          <p:nvPr>
            <p:ph type="body" idx="1"/>
          </p:nvPr>
        </p:nvSpPr>
        <p:spPr>
          <a:xfrm>
            <a:off x="706438" y="1341438"/>
            <a:ext cx="9221787" cy="5524500"/>
          </a:xfrm>
        </p:spPr>
        <p:txBody>
          <a:bodyPr/>
          <a:lstStyle/>
          <a:p>
            <a:pPr>
              <a:lnSpc>
                <a:spcPct val="100000"/>
              </a:lnSpc>
              <a:buFont typeface="Arial" charset="0"/>
              <a:buNone/>
              <a:defRPr/>
            </a:pPr>
            <a:r>
              <a:rPr lang="en-US" altLang="zh-CN" sz="1800" dirty="0" smtClean="0"/>
              <a:t>           </a:t>
            </a:r>
            <a:r>
              <a:rPr lang="zh-CN" altLang="zh-CN" sz="1800" dirty="0" smtClean="0">
                <a:latin typeface="宋体" pitchFamily="2" charset="-122"/>
                <a:ea typeface="宋体" pitchFamily="2" charset="-122"/>
              </a:rPr>
              <a:t>针对我市涉煤企业众多、极易成为黑恶势力侵害对象的现状，</a:t>
            </a:r>
            <a:r>
              <a:rPr lang="zh-CN" altLang="en-US" sz="1800" dirty="0" smtClean="0">
                <a:latin typeface="宋体" pitchFamily="2" charset="-122"/>
                <a:ea typeface="宋体" pitchFamily="2" charset="-122"/>
              </a:rPr>
              <a:t>介西分局</a:t>
            </a:r>
            <a:r>
              <a:rPr lang="zh-CN" altLang="zh-CN" sz="1800" dirty="0" smtClean="0">
                <a:latin typeface="宋体" pitchFamily="2" charset="-122"/>
                <a:ea typeface="宋体" pitchFamily="2" charset="-122"/>
              </a:rPr>
              <a:t>加大线索摸排力度，发现了白某某为首的黑社会性质组织违法犯罪事实，</a:t>
            </a:r>
            <a:r>
              <a:rPr lang="zh-CN" altLang="en-US" sz="1800" dirty="0" smtClean="0">
                <a:latin typeface="宋体" pitchFamily="2" charset="-122"/>
                <a:ea typeface="宋体" pitchFamily="2" charset="-122"/>
              </a:rPr>
              <a:t>迅速上报晋中市公安局</a:t>
            </a:r>
            <a:r>
              <a:rPr lang="zh-CN" altLang="zh-CN" sz="1800" dirty="0" smtClean="0">
                <a:latin typeface="宋体" pitchFamily="2" charset="-122"/>
                <a:ea typeface="宋体" pitchFamily="2" charset="-122"/>
              </a:rPr>
              <a:t>，代号“</a:t>
            </a:r>
            <a:r>
              <a:rPr lang="en-US" altLang="zh-CN" sz="1800" dirty="0" smtClean="0">
                <a:latin typeface="宋体" pitchFamily="2" charset="-122"/>
                <a:ea typeface="宋体" pitchFamily="2" charset="-122"/>
              </a:rPr>
              <a:t>3.14</a:t>
            </a:r>
            <a:r>
              <a:rPr lang="zh-CN" altLang="zh-CN" sz="1800" dirty="0" smtClean="0">
                <a:latin typeface="宋体" pitchFamily="2" charset="-122"/>
                <a:ea typeface="宋体" pitchFamily="2" charset="-122"/>
              </a:rPr>
              <a:t>”专案。</a:t>
            </a:r>
            <a:r>
              <a:rPr lang="en-US" altLang="zh-CN" sz="1800" dirty="0" smtClean="0">
                <a:latin typeface="宋体" pitchFamily="2" charset="-122"/>
                <a:ea typeface="宋体" pitchFamily="2" charset="-122"/>
              </a:rPr>
              <a:t>3</a:t>
            </a:r>
            <a:r>
              <a:rPr lang="zh-CN" altLang="zh-CN" sz="1800" dirty="0" smtClean="0">
                <a:latin typeface="宋体" pitchFamily="2" charset="-122"/>
                <a:ea typeface="宋体" pitchFamily="2" charset="-122"/>
              </a:rPr>
              <a:t>月</a:t>
            </a:r>
            <a:r>
              <a:rPr lang="en-US" altLang="zh-CN" sz="1800" dirty="0" smtClean="0">
                <a:latin typeface="宋体" pitchFamily="2" charset="-122"/>
                <a:ea typeface="宋体" pitchFamily="2" charset="-122"/>
              </a:rPr>
              <a:t>15</a:t>
            </a:r>
            <a:r>
              <a:rPr lang="zh-CN" altLang="zh-CN" sz="1800" dirty="0" smtClean="0">
                <a:latin typeface="宋体" pitchFamily="2" charset="-122"/>
                <a:ea typeface="宋体" pitchFamily="2" charset="-122"/>
              </a:rPr>
              <a:t>日，</a:t>
            </a:r>
            <a:r>
              <a:rPr lang="zh-CN" altLang="en-US" sz="1800" dirty="0" smtClean="0">
                <a:latin typeface="宋体" pitchFamily="2" charset="-122"/>
                <a:ea typeface="宋体" pitchFamily="2" charset="-122"/>
              </a:rPr>
              <a:t>在市局的组织调度下</a:t>
            </a:r>
            <a:r>
              <a:rPr lang="zh-CN" altLang="zh-CN" sz="1800" dirty="0" smtClean="0">
                <a:latin typeface="宋体" pitchFamily="2" charset="-122"/>
                <a:ea typeface="宋体" pitchFamily="2" charset="-122"/>
              </a:rPr>
              <a:t>，</a:t>
            </a:r>
            <a:r>
              <a:rPr lang="zh-CN" altLang="en-US" sz="1800" dirty="0" smtClean="0">
                <a:latin typeface="宋体" pitchFamily="2" charset="-122"/>
                <a:ea typeface="宋体" pitchFamily="2" charset="-122"/>
              </a:rPr>
              <a:t>介西分局</a:t>
            </a:r>
            <a:r>
              <a:rPr lang="zh-CN" altLang="zh-CN" sz="1800" dirty="0" smtClean="0">
                <a:latin typeface="宋体" pitchFamily="2" charset="-122"/>
                <a:ea typeface="宋体" pitchFamily="2" charset="-122"/>
              </a:rPr>
              <a:t>一举打掉了以白某某为首的破坏企业生产经营、危害矿工生活的黑社会性质组织。现抓获主犯白某某在内的犯罪嫌疑人</a:t>
            </a:r>
            <a:r>
              <a:rPr lang="en-US" altLang="zh-CN" sz="1800" dirty="0" smtClean="0">
                <a:latin typeface="宋体" pitchFamily="2" charset="-122"/>
                <a:ea typeface="宋体" pitchFamily="2" charset="-122"/>
              </a:rPr>
              <a:t>34</a:t>
            </a:r>
            <a:r>
              <a:rPr lang="zh-CN" altLang="zh-CN" sz="1800" dirty="0" smtClean="0">
                <a:latin typeface="宋体" pitchFamily="2" charset="-122"/>
                <a:ea typeface="宋体" pitchFamily="2" charset="-122"/>
              </a:rPr>
              <a:t>名，其中涉黑人员</a:t>
            </a:r>
            <a:r>
              <a:rPr lang="en-US" altLang="zh-CN" sz="1800" dirty="0" smtClean="0">
                <a:latin typeface="宋体" pitchFamily="2" charset="-122"/>
                <a:ea typeface="宋体" pitchFamily="2" charset="-122"/>
              </a:rPr>
              <a:t>20</a:t>
            </a:r>
            <a:r>
              <a:rPr lang="zh-CN" altLang="zh-CN" sz="1800" dirty="0" smtClean="0">
                <a:latin typeface="宋体" pitchFamily="2" charset="-122"/>
                <a:ea typeface="宋体" pitchFamily="2" charset="-122"/>
              </a:rPr>
              <a:t>名，一般犯罪嫌疑人</a:t>
            </a:r>
            <a:r>
              <a:rPr lang="en-US" altLang="zh-CN" sz="1800" dirty="0" smtClean="0">
                <a:latin typeface="宋体" pitchFamily="2" charset="-122"/>
                <a:ea typeface="宋体" pitchFamily="2" charset="-122"/>
              </a:rPr>
              <a:t>14</a:t>
            </a:r>
            <a:r>
              <a:rPr lang="zh-CN" altLang="zh-CN" sz="1800" dirty="0" smtClean="0">
                <a:latin typeface="宋体" pitchFamily="2" charset="-122"/>
                <a:ea typeface="宋体" pitchFamily="2" charset="-122"/>
              </a:rPr>
              <a:t>名。破获敲诈勒索、寻衅滋事、强迫交易、故意伤害、盗窃、诈骗、非法持有枪支等</a:t>
            </a:r>
            <a:r>
              <a:rPr lang="en-US" altLang="zh-CN" sz="1800" dirty="0" smtClean="0">
                <a:latin typeface="宋体" pitchFamily="2" charset="-122"/>
                <a:ea typeface="宋体" pitchFamily="2" charset="-122"/>
              </a:rPr>
              <a:t>7</a:t>
            </a:r>
            <a:r>
              <a:rPr lang="zh-CN" altLang="zh-CN" sz="1800" dirty="0" smtClean="0">
                <a:latin typeface="宋体" pitchFamily="2" charset="-122"/>
                <a:ea typeface="宋体" pitchFamily="2" charset="-122"/>
              </a:rPr>
              <a:t>个罪名共</a:t>
            </a:r>
            <a:r>
              <a:rPr lang="en-US" altLang="zh-CN" sz="1800" dirty="0" smtClean="0">
                <a:latin typeface="宋体" pitchFamily="2" charset="-122"/>
                <a:ea typeface="宋体" pitchFamily="2" charset="-122"/>
              </a:rPr>
              <a:t>17</a:t>
            </a:r>
            <a:r>
              <a:rPr lang="zh-CN" altLang="zh-CN" sz="1800" dirty="0" smtClean="0">
                <a:latin typeface="宋体" pitchFamily="2" charset="-122"/>
                <a:ea typeface="宋体" pitchFamily="2" charset="-122"/>
              </a:rPr>
              <a:t>起案件。共扣押、冻结、查封涉案资产人民币折合约</a:t>
            </a:r>
            <a:r>
              <a:rPr lang="en-US" altLang="zh-CN" sz="1800" dirty="0" smtClean="0">
                <a:latin typeface="宋体" pitchFamily="2" charset="-122"/>
                <a:ea typeface="宋体" pitchFamily="2" charset="-122"/>
              </a:rPr>
              <a:t>1239</a:t>
            </a:r>
            <a:r>
              <a:rPr lang="zh-CN" altLang="zh-CN" sz="1800" dirty="0" smtClean="0">
                <a:latin typeface="宋体" pitchFamily="2" charset="-122"/>
                <a:ea typeface="宋体" pitchFamily="2" charset="-122"/>
              </a:rPr>
              <a:t>万元，其中扣押、冻结涉案资金</a:t>
            </a:r>
            <a:r>
              <a:rPr lang="en-US" altLang="zh-CN" sz="1800" dirty="0" smtClean="0">
                <a:latin typeface="宋体" pitchFamily="2" charset="-122"/>
                <a:ea typeface="宋体" pitchFamily="2" charset="-122"/>
              </a:rPr>
              <a:t>836</a:t>
            </a:r>
            <a:r>
              <a:rPr lang="zh-CN" altLang="zh-CN" sz="1800" dirty="0" smtClean="0">
                <a:latin typeface="宋体" pitchFamily="2" charset="-122"/>
                <a:ea typeface="宋体" pitchFamily="2" charset="-122"/>
              </a:rPr>
              <a:t>万余元，查封房产</a:t>
            </a:r>
            <a:r>
              <a:rPr lang="en-US" altLang="zh-CN" sz="1800" dirty="0" smtClean="0">
                <a:latin typeface="宋体" pitchFamily="2" charset="-122"/>
                <a:ea typeface="宋体" pitchFamily="2" charset="-122"/>
              </a:rPr>
              <a:t>1</a:t>
            </a:r>
            <a:r>
              <a:rPr lang="zh-CN" altLang="zh-CN" sz="1800" dirty="0" smtClean="0">
                <a:latin typeface="宋体" pitchFamily="2" charset="-122"/>
                <a:ea typeface="宋体" pitchFamily="2" charset="-122"/>
              </a:rPr>
              <a:t>套，扣押运输车</a:t>
            </a:r>
            <a:r>
              <a:rPr lang="en-US" altLang="zh-CN" sz="1800" dirty="0" smtClean="0">
                <a:latin typeface="宋体" pitchFamily="2" charset="-122"/>
                <a:ea typeface="宋体" pitchFamily="2" charset="-122"/>
              </a:rPr>
              <a:t>14</a:t>
            </a:r>
            <a:r>
              <a:rPr lang="zh-CN" altLang="zh-CN" sz="1800" dirty="0" smtClean="0">
                <a:latin typeface="宋体" pitchFamily="2" charset="-122"/>
                <a:ea typeface="宋体" pitchFamily="2" charset="-122"/>
              </a:rPr>
              <a:t>辆、装载机</a:t>
            </a:r>
            <a:r>
              <a:rPr lang="en-US" altLang="zh-CN" sz="1800" dirty="0" smtClean="0">
                <a:latin typeface="宋体" pitchFamily="2" charset="-122"/>
                <a:ea typeface="宋体" pitchFamily="2" charset="-122"/>
              </a:rPr>
              <a:t>1</a:t>
            </a:r>
            <a:r>
              <a:rPr lang="zh-CN" altLang="zh-CN" sz="1800" dirty="0" smtClean="0">
                <a:latin typeface="宋体" pitchFamily="2" charset="-122"/>
                <a:ea typeface="宋体" pitchFamily="2" charset="-122"/>
              </a:rPr>
              <a:t>台、发动机</a:t>
            </a:r>
            <a:r>
              <a:rPr lang="en-US" altLang="zh-CN" sz="1800" dirty="0" smtClean="0">
                <a:latin typeface="宋体" pitchFamily="2" charset="-122"/>
                <a:ea typeface="宋体" pitchFamily="2" charset="-122"/>
              </a:rPr>
              <a:t>1</a:t>
            </a:r>
            <a:r>
              <a:rPr lang="zh-CN" altLang="zh-CN" sz="1800" dirty="0" smtClean="0">
                <a:latin typeface="宋体" pitchFamily="2" charset="-122"/>
                <a:ea typeface="宋体" pitchFamily="2" charset="-122"/>
              </a:rPr>
              <a:t>台。缴获涉案枪支</a:t>
            </a:r>
            <a:r>
              <a:rPr lang="en-US" altLang="zh-CN" sz="1800" dirty="0" smtClean="0">
                <a:latin typeface="宋体" pitchFamily="2" charset="-122"/>
                <a:ea typeface="宋体" pitchFamily="2" charset="-122"/>
              </a:rPr>
              <a:t>4</a:t>
            </a:r>
            <a:r>
              <a:rPr lang="zh-CN" altLang="zh-CN" sz="1800" dirty="0" smtClean="0">
                <a:latin typeface="宋体" pitchFamily="2" charset="-122"/>
                <a:ea typeface="宋体" pitchFamily="2" charset="-122"/>
              </a:rPr>
              <a:t>支，改装钢珠发射器</a:t>
            </a:r>
            <a:r>
              <a:rPr lang="en-US" altLang="zh-CN" sz="1800" dirty="0" smtClean="0">
                <a:latin typeface="宋体" pitchFamily="2" charset="-122"/>
                <a:ea typeface="宋体" pitchFamily="2" charset="-122"/>
              </a:rPr>
              <a:t>1</a:t>
            </a:r>
            <a:r>
              <a:rPr lang="zh-CN" altLang="zh-CN" sz="1800" dirty="0" smtClean="0">
                <a:latin typeface="宋体" pitchFamily="2" charset="-122"/>
                <a:ea typeface="宋体" pitchFamily="2" charset="-122"/>
              </a:rPr>
              <a:t>把，射钉弹</a:t>
            </a:r>
            <a:r>
              <a:rPr lang="en-US" altLang="zh-CN" sz="1800" dirty="0" smtClean="0">
                <a:latin typeface="宋体" pitchFamily="2" charset="-122"/>
                <a:ea typeface="宋体" pitchFamily="2" charset="-122"/>
              </a:rPr>
              <a:t>295</a:t>
            </a:r>
            <a:r>
              <a:rPr lang="zh-CN" altLang="zh-CN" sz="1800" dirty="0" smtClean="0">
                <a:latin typeface="宋体" pitchFamily="2" charset="-122"/>
                <a:ea typeface="宋体" pitchFamily="2" charset="-122"/>
              </a:rPr>
              <a:t>发，钢珠弹</a:t>
            </a:r>
            <a:r>
              <a:rPr lang="en-US" altLang="zh-CN" sz="1800" dirty="0" smtClean="0">
                <a:latin typeface="宋体" pitchFamily="2" charset="-122"/>
                <a:ea typeface="宋体" pitchFamily="2" charset="-122"/>
              </a:rPr>
              <a:t>671</a:t>
            </a:r>
            <a:r>
              <a:rPr lang="zh-CN" altLang="zh-CN" sz="1800" dirty="0" smtClean="0">
                <a:latin typeface="宋体" pitchFamily="2" charset="-122"/>
                <a:ea typeface="宋体" pitchFamily="2" charset="-122"/>
              </a:rPr>
              <a:t>颗，各种私刻公章</a:t>
            </a:r>
            <a:r>
              <a:rPr lang="en-US" altLang="zh-CN" sz="1800" dirty="0" smtClean="0">
                <a:latin typeface="宋体" pitchFamily="2" charset="-122"/>
                <a:ea typeface="宋体" pitchFamily="2" charset="-122"/>
              </a:rPr>
              <a:t>45</a:t>
            </a:r>
            <a:r>
              <a:rPr lang="zh-CN" altLang="zh-CN" sz="1800" dirty="0" smtClean="0">
                <a:latin typeface="宋体" pitchFamily="2" charset="-122"/>
                <a:ea typeface="宋体" pitchFamily="2" charset="-122"/>
              </a:rPr>
              <a:t>枚。经查，</a:t>
            </a:r>
            <a:r>
              <a:rPr lang="en-US" altLang="zh-CN" sz="1800" dirty="0" smtClean="0">
                <a:latin typeface="宋体" pitchFamily="2" charset="-122"/>
                <a:ea typeface="宋体" pitchFamily="2" charset="-122"/>
              </a:rPr>
              <a:t>2009</a:t>
            </a:r>
            <a:r>
              <a:rPr lang="zh-CN" altLang="zh-CN" sz="1800" dirty="0" smtClean="0">
                <a:latin typeface="宋体" pitchFamily="2" charset="-122"/>
                <a:ea typeface="宋体" pitchFamily="2" charset="-122"/>
              </a:rPr>
              <a:t>年，犯罪嫌疑人白某某通过承运某煤矿</a:t>
            </a:r>
            <a:r>
              <a:rPr lang="zh-CN" altLang="en-US" sz="1800" dirty="0" smtClean="0">
                <a:latin typeface="宋体" pitchFamily="2" charset="-122"/>
                <a:ea typeface="宋体" pitchFamily="2" charset="-122"/>
              </a:rPr>
              <a:t>相关</a:t>
            </a:r>
            <a:r>
              <a:rPr lang="zh-CN" altLang="zh-CN" sz="1800" dirty="0" smtClean="0">
                <a:latin typeface="宋体" pitchFamily="2" charset="-122"/>
                <a:ea typeface="宋体" pitchFamily="2" charset="-122"/>
              </a:rPr>
              <a:t>业务获利起家，后非法占地建起了某选煤厂，纠集多名两劳释放人员和社会闭散人员，逐步形成了以白某某为组织者，其他人员为骨干成员和积极参与者的犯罪团伙。</a:t>
            </a:r>
            <a:r>
              <a:rPr lang="en-US" altLang="zh-CN" sz="1800" dirty="0" smtClean="0">
                <a:latin typeface="宋体" pitchFamily="2" charset="-122"/>
                <a:ea typeface="宋体" pitchFamily="2" charset="-122"/>
              </a:rPr>
              <a:t>2013</a:t>
            </a:r>
            <a:r>
              <a:rPr lang="zh-CN" altLang="zh-CN" sz="1800" dirty="0" smtClean="0">
                <a:latin typeface="宋体" pitchFamily="2" charset="-122"/>
                <a:ea typeface="宋体" pitchFamily="2" charset="-122"/>
              </a:rPr>
              <a:t>年后，该组织通过非法控制某矿煤矸石外用，利用“打空卡”骗取煤矿运费和环保费，并向矿内主要的超市收取“保护费”，还通过开设的选煤厂偷盗原煤等违法犯罪手段，攫取了大量财富。为进一步扩大组织影响，达到欺行霸市、非法控制某煤矿运输市场的目的</a:t>
            </a:r>
            <a:r>
              <a:rPr lang="en-US" altLang="zh-CN" sz="1800" dirty="0" smtClean="0">
                <a:latin typeface="宋体" pitchFamily="2" charset="-122"/>
                <a:ea typeface="宋体" pitchFamily="2" charset="-122"/>
              </a:rPr>
              <a:t>,</a:t>
            </a:r>
            <a:r>
              <a:rPr lang="zh-CN" altLang="zh-CN" sz="1800" dirty="0" smtClean="0">
                <a:latin typeface="宋体" pitchFamily="2" charset="-122"/>
                <a:ea typeface="宋体" pitchFamily="2" charset="-122"/>
              </a:rPr>
              <a:t>该组织购买了枪支，持枪威胁煤矿工作人员，并有组织地实施了殴打伤害、非法拘禁、寻衅滋事、敲诈勒勒索等一系列违法犯罪活动，严重干扰了矿区企业的正常经营，并严重侵扰了矿区居民的正常生活。同时，该组织非法占地、非法经营、抢占煤矿房屋和地皮，私刻多枚公章，严重干扰和破坏了矿区企业的管理、经营秩序，给企业造成了巨大的经济损失。目前，该案已向介休市检察院移送起</a:t>
            </a:r>
            <a:r>
              <a:rPr lang="zh-CN" altLang="zh-CN" sz="1800" dirty="0" smtClean="0">
                <a:latin typeface="宋体" pitchFamily="2" charset="-122"/>
                <a:ea typeface="宋体" pitchFamily="2" charset="-122"/>
              </a:rPr>
              <a:t>诉</a:t>
            </a:r>
            <a:r>
              <a:rPr lang="zh-CN" altLang="en-US" sz="1800" dirty="0" smtClean="0">
                <a:latin typeface="宋体" pitchFamily="2" charset="-122"/>
                <a:ea typeface="宋体" pitchFamily="2" charset="-122"/>
              </a:rPr>
              <a:t>，后报至晋中市人民检察院</a:t>
            </a:r>
            <a:r>
              <a:rPr lang="zh-CN" altLang="zh-CN" sz="1800" dirty="0" smtClean="0">
                <a:latin typeface="宋体" pitchFamily="2" charset="-122"/>
                <a:ea typeface="宋体" pitchFamily="2" charset="-122"/>
              </a:rPr>
              <a:t>。</a:t>
            </a:r>
            <a:endParaRPr lang="zh-CN" altLang="en-US" sz="1800" dirty="0" smtClean="0">
              <a:effectLst>
                <a:outerShdw blurRad="38100" dist="38100" dir="2700000" algn="tl">
                  <a:srgbClr val="C0C0C0"/>
                </a:outerShdw>
              </a:effectLst>
              <a:latin typeface="宋体" pitchFamily="2" charset="-122"/>
              <a:ea typeface="宋体" pitchFamily="2" charset="-122"/>
            </a:endParaRPr>
          </a:p>
        </p:txBody>
      </p:sp>
    </p:spTree>
  </p:cSld>
  <p:clrMapOvr>
    <a:masterClrMapping/>
  </p:clrMapOvr>
  <p:transition spd="slow">
    <p:whee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p:cNvSpPr>
          <p:nvPr/>
        </p:nvSpPr>
        <p:spPr bwMode="auto">
          <a:xfrm>
            <a:off x="2481263" y="6618288"/>
            <a:ext cx="5251450" cy="650875"/>
          </a:xfrm>
          <a:prstGeom prst="rect">
            <a:avLst/>
          </a:prstGeom>
          <a:noFill/>
          <a:ln w="9525">
            <a:noFill/>
            <a:miter lim="800000"/>
            <a:headEnd/>
            <a:tailEnd/>
          </a:ln>
        </p:spPr>
        <p:txBody>
          <a:bodyPr/>
          <a:lstStyle/>
          <a:p>
            <a:pPr marL="252095" indent="-252095" algn="ctr" defTabSz="1007745" eaLnBrk="0" hangingPunct="0">
              <a:lnSpc>
                <a:spcPct val="90000"/>
              </a:lnSpc>
              <a:spcBef>
                <a:spcPct val="221000"/>
              </a:spcBef>
              <a:buFont typeface="Arial" panose="020B0604020202020204" pitchFamily="34" charset="0"/>
              <a:buNone/>
              <a:defRPr/>
            </a:pPr>
            <a:r>
              <a:rPr lang="zh-CN" altLang="en-US" sz="2800" dirty="0">
                <a:effectLst>
                  <a:outerShdw blurRad="38100" dist="38100" dir="2700000" algn="tl">
                    <a:srgbClr val="C0C0C0"/>
                  </a:outerShdw>
                </a:effectLst>
                <a:latin typeface="+mn-lt"/>
                <a:ea typeface="宋体" panose="02010600030101010101" pitchFamily="2" charset="-122"/>
              </a:rPr>
              <a:t>抓获犯罪嫌疑人</a:t>
            </a:r>
          </a:p>
        </p:txBody>
      </p:sp>
      <p:pic>
        <p:nvPicPr>
          <p:cNvPr id="34818" name="图片 11" descr="抓获李世豪、冯建军.jpg"/>
          <p:cNvPicPr>
            <a:picLocks noChangeAspect="1"/>
          </p:cNvPicPr>
          <p:nvPr/>
        </p:nvPicPr>
        <p:blipFill>
          <a:blip r:embed="rId2" cstate="print"/>
          <a:srcRect/>
          <a:stretch>
            <a:fillRect/>
          </a:stretch>
        </p:blipFill>
        <p:spPr bwMode="auto">
          <a:xfrm>
            <a:off x="652463" y="771525"/>
            <a:ext cx="4311650" cy="5265738"/>
          </a:xfrm>
          <a:prstGeom prst="rect">
            <a:avLst/>
          </a:prstGeom>
          <a:noFill/>
          <a:ln w="9525">
            <a:noFill/>
            <a:miter lim="800000"/>
            <a:headEnd/>
            <a:tailEnd/>
          </a:ln>
        </p:spPr>
      </p:pic>
      <p:pic>
        <p:nvPicPr>
          <p:cNvPr id="34819" name="图片 12" descr="抓获吕兆龙.jpg"/>
          <p:cNvPicPr>
            <a:picLocks noChangeAspect="1"/>
          </p:cNvPicPr>
          <p:nvPr/>
        </p:nvPicPr>
        <p:blipFill>
          <a:blip r:embed="rId3" cstate="print"/>
          <a:srcRect/>
          <a:stretch>
            <a:fillRect/>
          </a:stretch>
        </p:blipFill>
        <p:spPr bwMode="auto">
          <a:xfrm>
            <a:off x="5529263" y="847725"/>
            <a:ext cx="4311650" cy="5267325"/>
          </a:xfrm>
          <a:prstGeom prst="rect">
            <a:avLst/>
          </a:prstGeom>
          <a:noFill/>
          <a:ln w="9525">
            <a:noFill/>
            <a:miter lim="800000"/>
            <a:headEnd/>
            <a:tailEnd/>
          </a:ln>
        </p:spPr>
      </p:pic>
      <p:sp>
        <p:nvSpPr>
          <p:cNvPr id="14" name="圆角矩形 13"/>
          <p:cNvSpPr/>
          <p:nvPr/>
        </p:nvSpPr>
        <p:spPr>
          <a:xfrm>
            <a:off x="3482975" y="2481263"/>
            <a:ext cx="406400" cy="188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 15"/>
          <p:cNvSpPr/>
          <p:nvPr/>
        </p:nvSpPr>
        <p:spPr>
          <a:xfrm>
            <a:off x="2105025" y="2786063"/>
            <a:ext cx="434975" cy="174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圆角矩形 16"/>
          <p:cNvSpPr/>
          <p:nvPr/>
        </p:nvSpPr>
        <p:spPr>
          <a:xfrm>
            <a:off x="7678738" y="2816225"/>
            <a:ext cx="333375" cy="15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3750" y="6357938"/>
            <a:ext cx="9221788" cy="614362"/>
          </a:xfrm>
        </p:spPr>
        <p:txBody>
          <a:bodyPr/>
          <a:lstStyle/>
          <a:p>
            <a:pPr algn="ctr">
              <a:defRPr/>
            </a:pPr>
            <a:r>
              <a:rPr lang="zh-CN" altLang="en-US" sz="2800" dirty="0" smtClean="0">
                <a:effectLst>
                  <a:outerShdw blurRad="38100" dist="38100" dir="2700000" algn="tl">
                    <a:srgbClr val="C0C0C0"/>
                  </a:outerShdw>
                </a:effectLst>
                <a:ea typeface="宋体" panose="02010600030101010101" pitchFamily="2" charset="-122"/>
              </a:rPr>
              <a:t>审讯犯罪嫌疑人</a:t>
            </a:r>
            <a:endParaRPr lang="zh-CN" altLang="en-US" dirty="0"/>
          </a:p>
        </p:txBody>
      </p:sp>
      <p:pic>
        <p:nvPicPr>
          <p:cNvPr id="35842" name="图片 3" descr="IMG_20180315_172548.jpg"/>
          <p:cNvPicPr>
            <a:picLocks noChangeAspect="1"/>
          </p:cNvPicPr>
          <p:nvPr/>
        </p:nvPicPr>
        <p:blipFill>
          <a:blip r:embed="rId2" cstate="print"/>
          <a:srcRect/>
          <a:stretch>
            <a:fillRect/>
          </a:stretch>
        </p:blipFill>
        <p:spPr bwMode="auto">
          <a:xfrm>
            <a:off x="536575" y="1127125"/>
            <a:ext cx="4586288" cy="4632325"/>
          </a:xfrm>
          <a:prstGeom prst="rect">
            <a:avLst/>
          </a:prstGeom>
          <a:noFill/>
          <a:ln w="9525">
            <a:noFill/>
            <a:miter lim="800000"/>
            <a:headEnd/>
            <a:tailEnd/>
          </a:ln>
        </p:spPr>
      </p:pic>
      <p:pic>
        <p:nvPicPr>
          <p:cNvPr id="35843" name="图片 4" descr="审讯陈国军.jpg"/>
          <p:cNvPicPr>
            <a:picLocks noChangeAspect="1"/>
          </p:cNvPicPr>
          <p:nvPr/>
        </p:nvPicPr>
        <p:blipFill>
          <a:blip r:embed="rId3" cstate="print"/>
          <a:srcRect/>
          <a:stretch>
            <a:fillRect/>
          </a:stretch>
        </p:blipFill>
        <p:spPr bwMode="auto">
          <a:xfrm>
            <a:off x="5472113" y="1131888"/>
            <a:ext cx="4527550" cy="4632325"/>
          </a:xfrm>
          <a:prstGeom prst="rect">
            <a:avLst/>
          </a:prstGeom>
          <a:noFill/>
          <a:ln w="9525">
            <a:noFill/>
            <a:miter lim="800000"/>
            <a:headEnd/>
            <a:tailEnd/>
          </a:ln>
        </p:spPr>
      </p:pic>
      <p:sp>
        <p:nvSpPr>
          <p:cNvPr id="6" name="圆角矩形 5"/>
          <p:cNvSpPr/>
          <p:nvPr/>
        </p:nvSpPr>
        <p:spPr>
          <a:xfrm>
            <a:off x="2960688" y="2235200"/>
            <a:ext cx="247650" cy="87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圆角矩形 6"/>
          <p:cNvSpPr/>
          <p:nvPr/>
        </p:nvSpPr>
        <p:spPr>
          <a:xfrm>
            <a:off x="8099425" y="2684463"/>
            <a:ext cx="274638" cy="87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p:cNvSpPr>
          <p:nvPr/>
        </p:nvSpPr>
        <p:spPr bwMode="auto">
          <a:xfrm>
            <a:off x="2590800" y="6691313"/>
            <a:ext cx="4967288" cy="650875"/>
          </a:xfrm>
          <a:prstGeom prst="rect">
            <a:avLst/>
          </a:prstGeom>
          <a:noFill/>
          <a:ln w="9525">
            <a:noFill/>
            <a:miter lim="800000"/>
            <a:headEnd/>
            <a:tailEnd/>
          </a:ln>
        </p:spPr>
        <p:txBody>
          <a:bodyPr/>
          <a:lstStyle/>
          <a:p>
            <a:pPr marL="252095" indent="-252095" algn="ctr" defTabSz="1007745" eaLnBrk="0" hangingPunct="0">
              <a:lnSpc>
                <a:spcPct val="90000"/>
              </a:lnSpc>
              <a:spcBef>
                <a:spcPct val="221000"/>
              </a:spcBef>
              <a:buFont typeface="Arial" panose="020B0604020202020204" pitchFamily="34" charset="0"/>
              <a:buNone/>
              <a:defRPr/>
            </a:pPr>
            <a:r>
              <a:rPr lang="zh-CN" altLang="en-US" sz="2800" dirty="0">
                <a:effectLst>
                  <a:outerShdw blurRad="38100" dist="38100" dir="2700000" algn="tl">
                    <a:srgbClr val="C0C0C0"/>
                  </a:outerShdw>
                </a:effectLst>
                <a:latin typeface="+mn-lt"/>
                <a:ea typeface="宋体" panose="02010600030101010101" pitchFamily="2" charset="-122"/>
              </a:rPr>
              <a:t>扣押大量涉案资金</a:t>
            </a:r>
          </a:p>
        </p:txBody>
      </p:sp>
      <p:pic>
        <p:nvPicPr>
          <p:cNvPr id="36866" name="图片 2" descr="微信图片_20180524171338.jpg"/>
          <p:cNvPicPr>
            <a:picLocks noChangeAspect="1"/>
          </p:cNvPicPr>
          <p:nvPr/>
        </p:nvPicPr>
        <p:blipFill>
          <a:blip r:embed="rId2" cstate="print"/>
          <a:srcRect/>
          <a:stretch>
            <a:fillRect/>
          </a:stretch>
        </p:blipFill>
        <p:spPr bwMode="auto">
          <a:xfrm>
            <a:off x="4862513" y="493713"/>
            <a:ext cx="4933950" cy="2859087"/>
          </a:xfrm>
          <a:prstGeom prst="rect">
            <a:avLst/>
          </a:prstGeom>
          <a:noFill/>
          <a:ln w="9525">
            <a:noFill/>
            <a:miter lim="800000"/>
            <a:headEnd/>
            <a:tailEnd/>
          </a:ln>
        </p:spPr>
      </p:pic>
      <p:pic>
        <p:nvPicPr>
          <p:cNvPr id="36867" name="图片 3" descr="微信图片_201805241713383.jpg"/>
          <p:cNvPicPr>
            <a:picLocks noChangeAspect="1"/>
          </p:cNvPicPr>
          <p:nvPr/>
        </p:nvPicPr>
        <p:blipFill>
          <a:blip r:embed="rId3" cstate="print"/>
          <a:srcRect/>
          <a:stretch>
            <a:fillRect/>
          </a:stretch>
        </p:blipFill>
        <p:spPr bwMode="auto">
          <a:xfrm>
            <a:off x="471488" y="493713"/>
            <a:ext cx="4187825" cy="5907087"/>
          </a:xfrm>
          <a:prstGeom prst="rect">
            <a:avLst/>
          </a:prstGeom>
          <a:noFill/>
          <a:ln w="9525">
            <a:noFill/>
            <a:miter lim="800000"/>
            <a:headEnd/>
            <a:tailEnd/>
          </a:ln>
        </p:spPr>
      </p:pic>
      <p:pic>
        <p:nvPicPr>
          <p:cNvPr id="36868" name="图片 4" descr="微信图片_201805241713382.jpg"/>
          <p:cNvPicPr>
            <a:picLocks noChangeAspect="1"/>
          </p:cNvPicPr>
          <p:nvPr/>
        </p:nvPicPr>
        <p:blipFill>
          <a:blip r:embed="rId4" cstate="print"/>
          <a:srcRect/>
          <a:stretch>
            <a:fillRect/>
          </a:stretch>
        </p:blipFill>
        <p:spPr bwMode="auto">
          <a:xfrm>
            <a:off x="4862513" y="3541713"/>
            <a:ext cx="4933950" cy="2873375"/>
          </a:xfrm>
          <a:prstGeom prst="rect">
            <a:avLst/>
          </a:prstGeom>
          <a:noFill/>
          <a:ln w="9525">
            <a:noFill/>
            <a:miter lim="800000"/>
            <a:headEnd/>
            <a:tailEnd/>
          </a:ln>
        </p:spPr>
      </p:pic>
    </p:spTree>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p:cNvSpPr>
          <p:nvPr>
            <p:ph type="body" idx="4294967295"/>
          </p:nvPr>
        </p:nvSpPr>
        <p:spPr>
          <a:xfrm>
            <a:off x="555625" y="1247775"/>
            <a:ext cx="957263" cy="5341938"/>
          </a:xfrm>
        </p:spPr>
        <p:txBody>
          <a:bodyPr/>
          <a:lstStyle/>
          <a:p>
            <a:pPr algn="ctr">
              <a:lnSpc>
                <a:spcPct val="120000"/>
              </a:lnSpc>
              <a:spcBef>
                <a:spcPts val="800"/>
              </a:spcBef>
              <a:buFont typeface="Arial" charset="0"/>
              <a:buNone/>
              <a:defRPr/>
            </a:pPr>
            <a:r>
              <a:rPr lang="en-US" altLang="zh-CN" dirty="0" smtClean="0">
                <a:effectLst>
                  <a:outerShdw blurRad="38100" dist="38100" dir="2700000" algn="tl">
                    <a:srgbClr val="C0C0C0"/>
                  </a:outerShdw>
                </a:effectLst>
                <a:ea typeface="宋体" charset="-122"/>
                <a:cs typeface="+mn-cs"/>
              </a:rPr>
              <a:t>  </a:t>
            </a:r>
            <a:r>
              <a:rPr lang="zh-CN" altLang="en-US" dirty="0" smtClean="0">
                <a:effectLst>
                  <a:outerShdw blurRad="38100" dist="38100" dir="2700000" algn="tl">
                    <a:srgbClr val="C0C0C0"/>
                  </a:outerShdw>
                </a:effectLst>
                <a:ea typeface="宋体" charset="-122"/>
                <a:cs typeface="+mn-cs"/>
              </a:rPr>
              <a:t>扣押的部分涉案物品</a:t>
            </a:r>
          </a:p>
        </p:txBody>
      </p:sp>
      <p:grpSp>
        <p:nvGrpSpPr>
          <p:cNvPr id="37890" name="组合 2"/>
          <p:cNvGrpSpPr>
            <a:grpSpLocks/>
          </p:cNvGrpSpPr>
          <p:nvPr/>
        </p:nvGrpSpPr>
        <p:grpSpPr bwMode="auto">
          <a:xfrm>
            <a:off x="1854200" y="1036638"/>
            <a:ext cx="8218488" cy="5489575"/>
            <a:chOff x="2964" y="1542"/>
            <a:chExt cx="12943" cy="8646"/>
          </a:xfrm>
        </p:grpSpPr>
        <p:pic>
          <p:nvPicPr>
            <p:cNvPr id="37891" name="Picture 6" descr="3"/>
            <p:cNvPicPr>
              <a:picLocks noChangeAspect="1" noChangeArrowheads="1"/>
            </p:cNvPicPr>
            <p:nvPr/>
          </p:nvPicPr>
          <p:blipFill>
            <a:blip r:embed="rId2" cstate="print"/>
            <a:srcRect/>
            <a:stretch>
              <a:fillRect/>
            </a:stretch>
          </p:blipFill>
          <p:spPr bwMode="auto">
            <a:xfrm>
              <a:off x="10453" y="1542"/>
              <a:ext cx="5455" cy="8647"/>
            </a:xfrm>
            <a:prstGeom prst="rect">
              <a:avLst/>
            </a:prstGeom>
            <a:noFill/>
            <a:ln w="9525">
              <a:noFill/>
              <a:miter lim="800000"/>
              <a:headEnd/>
              <a:tailEnd/>
            </a:ln>
          </p:spPr>
        </p:pic>
        <p:grpSp>
          <p:nvGrpSpPr>
            <p:cNvPr id="37892" name="组合 1"/>
            <p:cNvGrpSpPr>
              <a:grpSpLocks/>
            </p:cNvGrpSpPr>
            <p:nvPr/>
          </p:nvGrpSpPr>
          <p:grpSpPr bwMode="auto">
            <a:xfrm>
              <a:off x="2964" y="1647"/>
              <a:ext cx="6968" cy="8532"/>
              <a:chOff x="2964" y="1647"/>
              <a:chExt cx="6968" cy="8532"/>
            </a:xfrm>
          </p:grpSpPr>
          <p:pic>
            <p:nvPicPr>
              <p:cNvPr id="37893" name="Picture 4" descr="222"/>
              <p:cNvPicPr>
                <a:picLocks noChangeArrowheads="1"/>
              </p:cNvPicPr>
              <p:nvPr/>
            </p:nvPicPr>
            <p:blipFill>
              <a:blip r:embed="rId3" cstate="print"/>
              <a:srcRect/>
              <a:stretch>
                <a:fillRect/>
              </a:stretch>
            </p:blipFill>
            <p:spPr bwMode="auto">
              <a:xfrm>
                <a:off x="2964" y="1647"/>
                <a:ext cx="6949" cy="4174"/>
              </a:xfrm>
              <a:prstGeom prst="rect">
                <a:avLst/>
              </a:prstGeom>
              <a:noFill/>
              <a:ln w="9525">
                <a:noFill/>
                <a:miter lim="800000"/>
                <a:headEnd/>
                <a:tailEnd/>
              </a:ln>
            </p:spPr>
          </p:pic>
          <p:pic>
            <p:nvPicPr>
              <p:cNvPr id="37894" name="Picture 8" descr="5"/>
              <p:cNvPicPr>
                <a:picLocks noChangeArrowheads="1"/>
              </p:cNvPicPr>
              <p:nvPr/>
            </p:nvPicPr>
            <p:blipFill>
              <a:blip r:embed="rId4" cstate="print"/>
              <a:srcRect/>
              <a:stretch>
                <a:fillRect/>
              </a:stretch>
            </p:blipFill>
            <p:spPr bwMode="auto">
              <a:xfrm>
                <a:off x="2982" y="6005"/>
                <a:ext cx="6951" cy="4174"/>
              </a:xfrm>
              <a:prstGeom prst="rect">
                <a:avLst/>
              </a:prstGeom>
              <a:noFill/>
              <a:ln w="9525">
                <a:noFill/>
                <a:miter lim="800000"/>
                <a:headEnd/>
                <a:tailEnd/>
              </a:ln>
            </p:spPr>
          </p:pic>
        </p:grpSp>
      </p:grpSp>
    </p:spTree>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idx="4294967295"/>
          </p:nvPr>
        </p:nvSpPr>
        <p:spPr>
          <a:xfrm>
            <a:off x="746125" y="420688"/>
            <a:ext cx="9221788" cy="895350"/>
          </a:xfrm>
        </p:spPr>
        <p:txBody>
          <a:bodyPr/>
          <a:lstStyle/>
          <a:p>
            <a:pPr algn="ctr">
              <a:defRPr/>
            </a:pPr>
            <a:r>
              <a:rPr lang="zh-CN" altLang="en-US" sz="3200" b="1" dirty="0" smtClean="0">
                <a:solidFill>
                  <a:srgbClr val="FFFF66"/>
                </a:solidFill>
                <a:effectLst>
                  <a:outerShdw blurRad="38100" dist="38100" dir="2700000" algn="tl">
                    <a:srgbClr val="C0C0C0"/>
                  </a:outerShdw>
                </a:effectLst>
                <a:latin typeface="宋体" charset="-122"/>
                <a:ea typeface="宋体" charset="-122"/>
              </a:rPr>
              <a:t>成功打掉以李某为首的黑社会性质组织</a:t>
            </a:r>
            <a:r>
              <a:rPr lang="zh-CN" altLang="en-US" sz="3300" dirty="0" smtClean="0"/>
              <a:t> </a:t>
            </a:r>
            <a:endParaRPr lang="zh-CN" altLang="en-US" sz="3200" b="1" dirty="0" smtClean="0">
              <a:solidFill>
                <a:srgbClr val="FFFF66"/>
              </a:solidFill>
              <a:effectLst>
                <a:outerShdw blurRad="38100" dist="38100" dir="2700000" algn="tl">
                  <a:srgbClr val="C0C0C0"/>
                </a:outerShdw>
              </a:effectLst>
              <a:latin typeface="宋体" charset="-122"/>
              <a:ea typeface="宋体" charset="-122"/>
            </a:endParaRPr>
          </a:p>
        </p:txBody>
      </p:sp>
      <p:sp>
        <p:nvSpPr>
          <p:cNvPr id="38914" name="Rectangle 3"/>
          <p:cNvSpPr>
            <a:spLocks noGrp="1"/>
          </p:cNvSpPr>
          <p:nvPr>
            <p:ph type="body" idx="4294967295"/>
          </p:nvPr>
        </p:nvSpPr>
        <p:spPr>
          <a:xfrm>
            <a:off x="612775" y="1436688"/>
            <a:ext cx="9221788" cy="5864225"/>
          </a:xfrm>
        </p:spPr>
        <p:txBody>
          <a:bodyPr/>
          <a:lstStyle/>
          <a:p>
            <a:pPr>
              <a:lnSpc>
                <a:spcPct val="140000"/>
              </a:lnSpc>
              <a:buFont typeface="Arial" charset="0"/>
              <a:buNone/>
            </a:pPr>
            <a:r>
              <a:rPr lang="en-US" altLang="zh-CN" sz="2000" smtClean="0"/>
              <a:t>          </a:t>
            </a:r>
            <a:r>
              <a:rPr lang="zh-CN" altLang="zh-CN" sz="2000" smtClean="0">
                <a:latin typeface="宋体" charset="-122"/>
                <a:ea typeface="宋体" charset="-122"/>
              </a:rPr>
              <a:t>通过工作，晋中市公安局掌握了榆社县以李某为首的黑社会性质组织违法犯罪事实，迅速组织市、</a:t>
            </a:r>
            <a:r>
              <a:rPr lang="zh-CN" altLang="en-US" sz="2000" smtClean="0">
                <a:latin typeface="宋体" charset="-122"/>
                <a:ea typeface="宋体" charset="-122"/>
              </a:rPr>
              <a:t>区</a:t>
            </a:r>
            <a:r>
              <a:rPr lang="zh-CN" altLang="zh-CN" sz="2000" smtClean="0">
                <a:latin typeface="宋体" charset="-122"/>
                <a:ea typeface="宋体" charset="-122"/>
              </a:rPr>
              <a:t>两级警力展开侦查，代号“</a:t>
            </a:r>
            <a:r>
              <a:rPr lang="en-US" altLang="zh-CN" sz="2000" smtClean="0">
                <a:latin typeface="宋体" charset="-122"/>
                <a:ea typeface="宋体" charset="-122"/>
              </a:rPr>
              <a:t>4.25</a:t>
            </a:r>
            <a:r>
              <a:rPr lang="zh-CN" altLang="zh-CN" sz="2000" smtClean="0">
                <a:latin typeface="宋体" charset="-122"/>
                <a:ea typeface="宋体" charset="-122"/>
              </a:rPr>
              <a:t>”专案。</a:t>
            </a:r>
            <a:r>
              <a:rPr lang="en-US" altLang="zh-CN" sz="2000" smtClean="0">
                <a:latin typeface="宋体" charset="-122"/>
                <a:ea typeface="宋体" charset="-122"/>
              </a:rPr>
              <a:t>5</a:t>
            </a:r>
            <a:r>
              <a:rPr lang="zh-CN" altLang="en-US" sz="2000" smtClean="0">
                <a:latin typeface="宋体" charset="-122"/>
                <a:ea typeface="宋体" charset="-122"/>
              </a:rPr>
              <a:t>月</a:t>
            </a:r>
            <a:r>
              <a:rPr lang="en-US" altLang="zh-CN" sz="2000" smtClean="0">
                <a:latin typeface="宋体" charset="-122"/>
                <a:ea typeface="宋体" charset="-122"/>
              </a:rPr>
              <a:t>11</a:t>
            </a:r>
            <a:r>
              <a:rPr lang="zh-CN" altLang="en-US" sz="2000" smtClean="0">
                <a:latin typeface="宋体" charset="-122"/>
                <a:ea typeface="宋体" charset="-122"/>
              </a:rPr>
              <a:t>日，</a:t>
            </a:r>
            <a:r>
              <a:rPr lang="zh-CN" altLang="zh-CN" sz="2000" smtClean="0">
                <a:latin typeface="宋体" charset="-122"/>
                <a:ea typeface="宋体" charset="-122"/>
              </a:rPr>
              <a:t>晋中市公安局上提一级、异地用警，组织城区公安分局打掉了以李某为首的黑社会性质组织，抓获主犯李某在内的</a:t>
            </a:r>
            <a:r>
              <a:rPr lang="en-US" altLang="zh-CN" sz="2000" smtClean="0">
                <a:latin typeface="宋体" charset="-122"/>
                <a:ea typeface="宋体" charset="-122"/>
              </a:rPr>
              <a:t>23</a:t>
            </a:r>
            <a:r>
              <a:rPr lang="zh-CN" altLang="zh-CN" sz="2000" smtClean="0">
                <a:latin typeface="宋体" charset="-122"/>
                <a:ea typeface="宋体" charset="-122"/>
              </a:rPr>
              <a:t>名犯罪嫌疑人。破获开设赌场罪、寻衅滋事罪、强迫交易罪、敲诈勒索罪、串通投标罪、骗取贷款罪、高利转贷罪、盗窃罪、非法采矿罪、聚众斗殴罪、非法拘禁罪、容留他人吸毒罪、非法占用农用地罪</a:t>
            </a:r>
            <a:r>
              <a:rPr lang="en-US" altLang="zh-CN" sz="2000" smtClean="0">
                <a:latin typeface="宋体" charset="-122"/>
                <a:ea typeface="宋体" charset="-122"/>
              </a:rPr>
              <a:t>13</a:t>
            </a:r>
            <a:r>
              <a:rPr lang="zh-CN" altLang="zh-CN" sz="2000" smtClean="0">
                <a:latin typeface="宋体" charset="-122"/>
                <a:ea typeface="宋体" charset="-122"/>
              </a:rPr>
              <a:t>个罪名共</a:t>
            </a:r>
            <a:r>
              <a:rPr lang="en-US" altLang="zh-CN" sz="2000" smtClean="0">
                <a:latin typeface="宋体" charset="-122"/>
                <a:ea typeface="宋体" charset="-122"/>
              </a:rPr>
              <a:t>34</a:t>
            </a:r>
            <a:r>
              <a:rPr lang="zh-CN" altLang="zh-CN" sz="2000" smtClean="0">
                <a:latin typeface="宋体" charset="-122"/>
                <a:ea typeface="宋体" charset="-122"/>
              </a:rPr>
              <a:t>起案件。共扣押、冻结、查封涉案资产折合人民币</a:t>
            </a:r>
            <a:r>
              <a:rPr lang="en-US" altLang="zh-CN" sz="2000" smtClean="0">
                <a:latin typeface="宋体" charset="-122"/>
                <a:ea typeface="宋体" charset="-122"/>
              </a:rPr>
              <a:t>1480</a:t>
            </a:r>
            <a:r>
              <a:rPr lang="zh-CN" altLang="zh-CN" sz="2000" smtClean="0">
                <a:latin typeface="宋体" charset="-122"/>
                <a:ea typeface="宋体" charset="-122"/>
              </a:rPr>
              <a:t>余万元（含搅拌站），其中扣押人民币</a:t>
            </a:r>
            <a:r>
              <a:rPr lang="en-US" altLang="zh-CN" sz="2000" smtClean="0">
                <a:latin typeface="宋体" charset="-122"/>
                <a:ea typeface="宋体" charset="-122"/>
              </a:rPr>
              <a:t>11</a:t>
            </a:r>
            <a:r>
              <a:rPr lang="zh-CN" altLang="zh-CN" sz="2000" smtClean="0">
                <a:latin typeface="宋体" charset="-122"/>
                <a:ea typeface="宋体" charset="-122"/>
              </a:rPr>
              <a:t>万元，冻结人民币</a:t>
            </a:r>
            <a:r>
              <a:rPr lang="en-US" altLang="zh-CN" sz="2000" smtClean="0">
                <a:latin typeface="宋体" charset="-122"/>
                <a:ea typeface="宋体" charset="-122"/>
              </a:rPr>
              <a:t>87</a:t>
            </a:r>
            <a:r>
              <a:rPr lang="zh-CN" altLang="zh-CN" sz="2000" smtClean="0">
                <a:latin typeface="宋体" charset="-122"/>
                <a:ea typeface="宋体" charset="-122"/>
              </a:rPr>
              <a:t>万余元、车辆</a:t>
            </a:r>
            <a:r>
              <a:rPr lang="en-US" altLang="zh-CN" sz="2000" smtClean="0">
                <a:latin typeface="宋体" charset="-122"/>
                <a:ea typeface="宋体" charset="-122"/>
              </a:rPr>
              <a:t>24</a:t>
            </a:r>
            <a:r>
              <a:rPr lang="zh-CN" altLang="zh-CN" sz="2000" smtClean="0">
                <a:latin typeface="宋体" charset="-122"/>
                <a:ea typeface="宋体" charset="-122"/>
              </a:rPr>
              <a:t>台，搅拌站</a:t>
            </a:r>
            <a:r>
              <a:rPr lang="en-US" altLang="zh-CN" sz="2000" smtClean="0">
                <a:latin typeface="宋体" charset="-122"/>
                <a:ea typeface="宋体" charset="-122"/>
              </a:rPr>
              <a:t>3</a:t>
            </a:r>
            <a:r>
              <a:rPr lang="zh-CN" altLang="zh-CN" sz="2000" smtClean="0">
                <a:latin typeface="宋体" charset="-122"/>
                <a:ea typeface="宋体" charset="-122"/>
              </a:rPr>
              <a:t>个。现查明，主犯李某于</a:t>
            </a:r>
            <a:r>
              <a:rPr lang="en-US" altLang="zh-CN" sz="2000" smtClean="0">
                <a:latin typeface="宋体" charset="-122"/>
                <a:ea typeface="宋体" charset="-122"/>
              </a:rPr>
              <a:t>2008</a:t>
            </a:r>
            <a:r>
              <a:rPr lang="zh-CN" altLang="zh-CN" sz="2000" smtClean="0">
                <a:latin typeface="宋体" charset="-122"/>
                <a:ea typeface="宋体" charset="-122"/>
              </a:rPr>
              <a:t>年通过开设寄卖行进行高利转贷获取了犯罪“第一桶金”。后纠集多名社会闲散人员实施暴力讨债、非法拘禁等违法犯罪行为催收欠款，团伙逐步发展壮大。</a:t>
            </a:r>
            <a:r>
              <a:rPr lang="en-US" altLang="zh-CN" sz="2000" smtClean="0">
                <a:latin typeface="宋体" charset="-122"/>
                <a:ea typeface="宋体" charset="-122"/>
              </a:rPr>
              <a:t>2013</a:t>
            </a:r>
            <a:r>
              <a:rPr lang="zh-CN" altLang="zh-CN" sz="2000" smtClean="0">
                <a:latin typeface="宋体" charset="-122"/>
                <a:ea typeface="宋体" charset="-122"/>
              </a:rPr>
              <a:t>年起，该团伙开始插手和染指建材领域，通过殴打、恐吓、哄抬物价等非法手段，逐步垄断和控制了榆社县建筑材料供应市场，攫取了高额利益。目前，该案已移送起诉。</a:t>
            </a:r>
          </a:p>
        </p:txBody>
      </p:sp>
    </p:spTree>
  </p:cSld>
  <p:clrMapOvr>
    <a:masterClrMapping/>
  </p:clrMapOvr>
  <p:transition spd="slow">
    <p:wheel spokes="2"/>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795338" y="323850"/>
            <a:ext cx="9221787" cy="998538"/>
          </a:xfrm>
        </p:spPr>
        <p:txBody>
          <a:bodyPr/>
          <a:lstStyle/>
          <a:p>
            <a:pPr algn="ctr" eaLnBrk="1" hangingPunct="1"/>
            <a:r>
              <a:rPr lang="zh-CN" altLang="en-US" sz="3600" b="1" dirty="0" smtClean="0">
                <a:solidFill>
                  <a:srgbClr val="FFFF00"/>
                </a:solidFill>
                <a:latin typeface="宋体" charset="-122"/>
                <a:ea typeface="宋体" charset="-122"/>
              </a:rPr>
              <a:t>扫黑除恶专</a:t>
            </a:r>
            <a:r>
              <a:rPr lang="zh-CN" altLang="en-US" sz="3600" b="1" dirty="0" smtClean="0">
                <a:solidFill>
                  <a:srgbClr val="FFFF00"/>
                </a:solidFill>
                <a:latin typeface="宋体" charset="-122"/>
                <a:ea typeface="宋体" charset="-122"/>
              </a:rPr>
              <a:t>项斗</a:t>
            </a:r>
            <a:r>
              <a:rPr lang="zh-CN" altLang="en-US" sz="3600" b="1" dirty="0" smtClean="0">
                <a:solidFill>
                  <a:srgbClr val="FFFF00"/>
                </a:solidFill>
                <a:latin typeface="宋体" charset="-122"/>
                <a:ea typeface="宋体" charset="-122"/>
              </a:rPr>
              <a:t>争背</a:t>
            </a:r>
            <a:r>
              <a:rPr lang="zh-CN" altLang="en-US" sz="3600" b="1" dirty="0" smtClean="0">
                <a:solidFill>
                  <a:srgbClr val="FFFF00"/>
                </a:solidFill>
                <a:latin typeface="宋体" charset="-122"/>
                <a:ea typeface="宋体" charset="-122"/>
              </a:rPr>
              <a:t>景</a:t>
            </a:r>
          </a:p>
        </p:txBody>
      </p:sp>
      <p:sp>
        <p:nvSpPr>
          <p:cNvPr id="36866" name="Rectangle 3"/>
          <p:cNvSpPr>
            <a:spLocks noGrp="1"/>
          </p:cNvSpPr>
          <p:nvPr>
            <p:ph type="body" idx="1"/>
          </p:nvPr>
        </p:nvSpPr>
        <p:spPr>
          <a:xfrm>
            <a:off x="735013" y="1265239"/>
            <a:ext cx="9221787" cy="6049962"/>
          </a:xfrm>
        </p:spPr>
        <p:txBody>
          <a:bodyPr/>
          <a:lstStyle/>
          <a:p>
            <a:pPr marL="252095" indent="-252095" algn="just" defTabSz="1007745" eaLnBrk="1" hangingPunct="1">
              <a:lnSpc>
                <a:spcPct val="130000"/>
              </a:lnSpc>
              <a:spcBef>
                <a:spcPts val="800"/>
              </a:spcBef>
              <a:buFont typeface="Arial" panose="020B0604020202020204" pitchFamily="34" charset="0"/>
              <a:buNone/>
              <a:defRPr/>
            </a:pPr>
            <a:r>
              <a:rPr lang="en-US" altLang="zh-CN" sz="2000" dirty="0" smtClean="0"/>
              <a:t>         </a:t>
            </a:r>
            <a:r>
              <a:rPr lang="zh-CN" altLang="en-US" sz="2000" dirty="0" smtClean="0">
                <a:effectLst>
                  <a:outerShdw blurRad="38100" dist="38100" dir="2700000" algn="tl">
                    <a:srgbClr val="C0C0C0"/>
                  </a:outerShdw>
                </a:effectLst>
                <a:latin typeface="宋体" pitchFamily="2" charset="-122"/>
                <a:ea typeface="宋体" pitchFamily="2" charset="-122"/>
                <a:cs typeface="+mn-cs"/>
              </a:rPr>
              <a:t>一、</a:t>
            </a:r>
            <a:r>
              <a:rPr lang="en-US" altLang="zh-CN" sz="2000" dirty="0" smtClean="0">
                <a:effectLst>
                  <a:outerShdw blurRad="38100" dist="38100" dir="2700000" algn="tl">
                    <a:srgbClr val="C0C0C0"/>
                  </a:outerShdw>
                </a:effectLst>
                <a:latin typeface="宋体" pitchFamily="2" charset="-122"/>
                <a:ea typeface="宋体" pitchFamily="2" charset="-122"/>
                <a:cs typeface="+mn-cs"/>
              </a:rPr>
              <a:t>2017</a:t>
            </a:r>
            <a:r>
              <a:rPr lang="zh-CN" altLang="zh-CN"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11</a:t>
            </a:r>
            <a:r>
              <a:rPr lang="zh-CN" altLang="zh-CN" sz="2000" dirty="0" smtClean="0">
                <a:effectLst>
                  <a:outerShdw blurRad="38100" dist="38100" dir="2700000" algn="tl">
                    <a:srgbClr val="C0C0C0"/>
                  </a:outerShdw>
                </a:effectLst>
                <a:latin typeface="宋体" pitchFamily="2" charset="-122"/>
                <a:ea typeface="宋体" pitchFamily="2" charset="-122"/>
                <a:cs typeface="+mn-cs"/>
              </a:rPr>
              <a:t>月</a:t>
            </a:r>
            <a:r>
              <a:rPr lang="en-US" altLang="zh-CN" sz="2000" dirty="0" smtClean="0">
                <a:effectLst>
                  <a:outerShdw blurRad="38100" dist="38100" dir="2700000" algn="tl">
                    <a:srgbClr val="C0C0C0"/>
                  </a:outerShdw>
                </a:effectLst>
                <a:latin typeface="宋体" pitchFamily="2" charset="-122"/>
                <a:ea typeface="宋体" pitchFamily="2" charset="-122"/>
                <a:cs typeface="+mn-cs"/>
              </a:rPr>
              <a:t>8</a:t>
            </a:r>
            <a:r>
              <a:rPr lang="zh-CN" altLang="zh-CN" sz="2000" dirty="0" smtClean="0">
                <a:effectLst>
                  <a:outerShdw blurRad="38100" dist="38100" dir="2700000" algn="tl">
                    <a:srgbClr val="C0C0C0"/>
                  </a:outerShdw>
                </a:effectLst>
                <a:latin typeface="宋体" pitchFamily="2" charset="-122"/>
                <a:ea typeface="宋体" pitchFamily="2" charset="-122"/>
                <a:cs typeface="+mn-cs"/>
              </a:rPr>
              <a:t>日，习近平总书记在中办《文摘》（第</a:t>
            </a:r>
            <a:r>
              <a:rPr lang="en-US" altLang="zh-CN" sz="2000" dirty="0" smtClean="0">
                <a:effectLst>
                  <a:outerShdw blurRad="38100" dist="38100" dir="2700000" algn="tl">
                    <a:srgbClr val="C0C0C0"/>
                  </a:outerShdw>
                </a:effectLst>
                <a:latin typeface="宋体" pitchFamily="2" charset="-122"/>
                <a:ea typeface="宋体" pitchFamily="2" charset="-122"/>
                <a:cs typeface="+mn-cs"/>
              </a:rPr>
              <a:t>160</a:t>
            </a:r>
            <a:r>
              <a:rPr lang="zh-CN" altLang="zh-CN" sz="2000" dirty="0" smtClean="0">
                <a:effectLst>
                  <a:outerShdw blurRad="38100" dist="38100" dir="2700000" algn="tl">
                    <a:srgbClr val="C0C0C0"/>
                  </a:outerShdw>
                </a:effectLst>
                <a:latin typeface="宋体" pitchFamily="2" charset="-122"/>
                <a:ea typeface="宋体" pitchFamily="2" charset="-122"/>
                <a:cs typeface="+mn-cs"/>
              </a:rPr>
              <a:t>期</a:t>
            </a:r>
            <a:r>
              <a:rPr lang="zh-CN" altLang="zh-CN" sz="2000" dirty="0" smtClean="0">
                <a:effectLst>
                  <a:outerShdw blurRad="38100" dist="38100" dir="2700000" algn="tl">
                    <a:srgbClr val="C0C0C0"/>
                  </a:outerShdw>
                </a:effectLst>
                <a:latin typeface="宋体" pitchFamily="2" charset="-122"/>
                <a:ea typeface="宋体" pitchFamily="2" charset="-122"/>
                <a:cs typeface="+mn-cs"/>
              </a:rPr>
              <a:t>）</a:t>
            </a:r>
            <a:r>
              <a:rPr lang="en-US" altLang="zh-CN" sz="2000" dirty="0" smtClean="0">
                <a:effectLst>
                  <a:outerShdw blurRad="38100" dist="38100" dir="2700000" algn="tl">
                    <a:srgbClr val="C0C0C0"/>
                  </a:outerShdw>
                </a:effectLst>
                <a:latin typeface="宋体" pitchFamily="2" charset="-122"/>
                <a:ea typeface="宋体" pitchFamily="2" charset="-122"/>
                <a:cs typeface="+mn-cs"/>
              </a:rPr>
              <a:t>《</a:t>
            </a:r>
            <a:r>
              <a:rPr lang="zh-CN" altLang="en-US" sz="2000" dirty="0" smtClean="0">
                <a:effectLst>
                  <a:outerShdw blurRad="38100" dist="38100" dir="2700000" algn="tl">
                    <a:srgbClr val="C0C0C0"/>
                  </a:outerShdw>
                </a:effectLst>
                <a:latin typeface="宋体" pitchFamily="2" charset="-122"/>
                <a:ea typeface="宋体" pitchFamily="2" charset="-122"/>
                <a:cs typeface="+mn-cs"/>
              </a:rPr>
              <a:t>当前农村涉黑问题新动向值得关注</a:t>
            </a:r>
            <a:r>
              <a:rPr lang="en-US" altLang="zh-CN" sz="2000" dirty="0" smtClean="0">
                <a:effectLst>
                  <a:outerShdw blurRad="38100" dist="38100" dir="2700000" algn="tl">
                    <a:srgbClr val="C0C0C0"/>
                  </a:outerShdw>
                </a:effectLst>
                <a:latin typeface="宋体" pitchFamily="2" charset="-122"/>
                <a:ea typeface="宋体" pitchFamily="2" charset="-122"/>
                <a:cs typeface="+mn-cs"/>
              </a:rPr>
              <a:t>》</a:t>
            </a:r>
            <a:r>
              <a:rPr lang="zh-CN" altLang="zh-CN" sz="2000" dirty="0" smtClean="0">
                <a:effectLst>
                  <a:outerShdw blurRad="38100" dist="38100" dir="2700000" algn="tl">
                    <a:srgbClr val="C0C0C0"/>
                  </a:outerShdw>
                </a:effectLst>
                <a:latin typeface="宋体" pitchFamily="2" charset="-122"/>
                <a:ea typeface="宋体" pitchFamily="2" charset="-122"/>
                <a:cs typeface="+mn-cs"/>
              </a:rPr>
              <a:t>上</a:t>
            </a:r>
            <a:r>
              <a:rPr lang="zh-CN" altLang="en-US" sz="2000" dirty="0" smtClean="0">
                <a:effectLst>
                  <a:outerShdw blurRad="38100" dist="38100" dir="2700000" algn="tl">
                    <a:srgbClr val="C0C0C0"/>
                  </a:outerShdw>
                </a:effectLst>
                <a:latin typeface="宋体" pitchFamily="2" charset="-122"/>
                <a:ea typeface="宋体" pitchFamily="2" charset="-122"/>
                <a:cs typeface="+mn-cs"/>
              </a:rPr>
              <a:t>作出重要</a:t>
            </a:r>
            <a:r>
              <a:rPr lang="zh-CN" altLang="zh-CN" sz="2000" dirty="0" smtClean="0">
                <a:effectLst>
                  <a:outerShdw blurRad="38100" dist="38100" dir="2700000" algn="tl">
                    <a:srgbClr val="C0C0C0"/>
                  </a:outerShdw>
                </a:effectLst>
                <a:latin typeface="宋体" pitchFamily="2" charset="-122"/>
                <a:ea typeface="宋体" pitchFamily="2" charset="-122"/>
                <a:cs typeface="+mn-cs"/>
              </a:rPr>
              <a:t>批</a:t>
            </a:r>
            <a:r>
              <a:rPr lang="zh-CN" altLang="zh-CN" sz="2000" dirty="0" smtClean="0">
                <a:effectLst>
                  <a:outerShdw blurRad="38100" dist="38100" dir="2700000" algn="tl">
                    <a:srgbClr val="C0C0C0"/>
                  </a:outerShdw>
                </a:effectLst>
                <a:latin typeface="宋体" pitchFamily="2" charset="-122"/>
                <a:ea typeface="宋体" pitchFamily="2" charset="-122"/>
                <a:cs typeface="+mn-cs"/>
              </a:rPr>
              <a:t>示：</a:t>
            </a:r>
            <a:r>
              <a:rPr lang="zh-CN" altLang="zh-CN" sz="2000" b="1" dirty="0" smtClean="0">
                <a:effectLst>
                  <a:outerShdw blurRad="38100" dist="38100" dir="2700000" algn="tl">
                    <a:srgbClr val="C0C0C0"/>
                  </a:outerShdw>
                </a:effectLst>
                <a:latin typeface="楷体_GB2312" pitchFamily="49" charset="-122"/>
                <a:ea typeface="楷体_GB2312" pitchFamily="49" charset="-122"/>
                <a:cs typeface="+mn-cs"/>
              </a:rPr>
              <a:t>从此件看，当前农村涉黑问题出现一些新情况，请中央政法委牵头有关部门加强研究，摸清底数，找准病灶，拿出方案。要开展一轮新的扫黑除恶专项斗争，重点是农村，城市也要抓，对群众反映强烈、问题比较突出的地区、行业和领域，应采取强有力的措施，依法重点整治。扫黑除恶要与反腐败结合起来，与基层“拍蝇”结合起来，既抓涉黑组织，也抓后面的“保护伞”。加强基层组织建设，是铲除黑恶势力滋生土壤的治本之策、关键之举，务必把这个基础夯实筑牢。</a:t>
            </a:r>
            <a:endParaRPr lang="en-US" altLang="zh-CN" sz="2000" b="1" dirty="0" smtClean="0">
              <a:effectLst>
                <a:outerShdw blurRad="38100" dist="38100" dir="2700000" algn="tl">
                  <a:srgbClr val="C0C0C0"/>
                </a:outerShdw>
              </a:effectLst>
              <a:latin typeface="楷体_GB2312" pitchFamily="49" charset="-122"/>
              <a:ea typeface="楷体_GB2312" pitchFamily="49"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cs typeface="+mn-cs"/>
              </a:rPr>
              <a:t>      二、</a:t>
            </a:r>
            <a:r>
              <a:rPr lang="en-US" altLang="zh-CN" sz="2000" dirty="0" smtClean="0">
                <a:effectLst>
                  <a:outerShdw blurRad="38100" dist="38100" dir="2700000" algn="tl">
                    <a:srgbClr val="C0C0C0"/>
                  </a:outerShdw>
                </a:effectLst>
                <a:latin typeface="宋体" pitchFamily="2" charset="-122"/>
                <a:ea typeface="宋体" pitchFamily="2" charset="-122"/>
                <a:cs typeface="+mn-cs"/>
              </a:rPr>
              <a:t>2018</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1</a:t>
            </a:r>
            <a:r>
              <a:rPr lang="zh-CN" altLang="en-US" sz="2000" dirty="0" smtClean="0">
                <a:effectLst>
                  <a:outerShdw blurRad="38100" dist="38100" dir="2700000" algn="tl">
                    <a:srgbClr val="C0C0C0"/>
                  </a:outerShdw>
                </a:effectLst>
                <a:latin typeface="宋体" pitchFamily="2" charset="-122"/>
                <a:ea typeface="宋体" pitchFamily="2" charset="-122"/>
                <a:cs typeface="+mn-cs"/>
              </a:rPr>
              <a:t>月</a:t>
            </a:r>
            <a:r>
              <a:rPr lang="en-US" altLang="zh-CN" sz="2000" dirty="0" smtClean="0">
                <a:effectLst>
                  <a:outerShdw blurRad="38100" dist="38100" dir="2700000" algn="tl">
                    <a:srgbClr val="C0C0C0"/>
                  </a:outerShdw>
                </a:effectLst>
                <a:latin typeface="宋体" pitchFamily="2" charset="-122"/>
                <a:ea typeface="宋体" pitchFamily="2" charset="-122"/>
                <a:cs typeface="+mn-cs"/>
              </a:rPr>
              <a:t>11</a:t>
            </a:r>
            <a:r>
              <a:rPr lang="zh-CN" altLang="en-US" sz="2000" dirty="0" smtClean="0">
                <a:effectLst>
                  <a:outerShdw blurRad="38100" dist="38100" dir="2700000" algn="tl">
                    <a:srgbClr val="C0C0C0"/>
                  </a:outerShdw>
                </a:effectLst>
                <a:latin typeface="宋体" pitchFamily="2" charset="-122"/>
                <a:ea typeface="宋体" pitchFamily="2" charset="-122"/>
                <a:cs typeface="+mn-cs"/>
              </a:rPr>
              <a:t>日，中共中央 国务院下发</a:t>
            </a:r>
            <a:r>
              <a:rPr lang="en-US" altLang="zh-CN" sz="2000" dirty="0" smtClean="0">
                <a:effectLst>
                  <a:outerShdw blurRad="38100" dist="38100" dir="2700000" algn="tl">
                    <a:srgbClr val="C0C0C0"/>
                  </a:outerShdw>
                </a:effectLst>
                <a:latin typeface="宋体" pitchFamily="2" charset="-122"/>
                <a:ea typeface="宋体" pitchFamily="2" charset="-122"/>
                <a:cs typeface="+mn-cs"/>
              </a:rPr>
              <a:t>《</a:t>
            </a:r>
            <a:r>
              <a:rPr lang="zh-CN" altLang="en-US" sz="2000" dirty="0" smtClean="0">
                <a:effectLst>
                  <a:outerShdw blurRad="38100" dist="38100" dir="2700000" algn="tl">
                    <a:srgbClr val="C0C0C0"/>
                  </a:outerShdw>
                </a:effectLst>
                <a:latin typeface="宋体" pitchFamily="2" charset="-122"/>
                <a:ea typeface="宋体" pitchFamily="2" charset="-122"/>
                <a:cs typeface="+mn-cs"/>
              </a:rPr>
              <a:t>关于开展扫黑除恶专项斗争的通知</a:t>
            </a:r>
            <a:r>
              <a:rPr lang="en-US" altLang="zh-CN" sz="2000" dirty="0" smtClean="0">
                <a:effectLst>
                  <a:outerShdw blurRad="38100" dist="38100" dir="2700000" algn="tl">
                    <a:srgbClr val="C0C0C0"/>
                  </a:outerShdw>
                </a:effectLst>
                <a:latin typeface="宋体" pitchFamily="2" charset="-122"/>
                <a:ea typeface="宋体" pitchFamily="2" charset="-122"/>
                <a:cs typeface="+mn-cs"/>
              </a:rPr>
              <a:t>》</a:t>
            </a:r>
            <a:r>
              <a:rPr lang="zh-CN" altLang="en-US" sz="2000" dirty="0" smtClean="0">
                <a:effectLst>
                  <a:outerShdw blurRad="38100" dist="38100" dir="2700000" algn="tl">
                    <a:srgbClr val="C0C0C0"/>
                  </a:outerShdw>
                </a:effectLst>
                <a:latin typeface="宋体" pitchFamily="2" charset="-122"/>
                <a:ea typeface="宋体" pitchFamily="2" charset="-122"/>
                <a:cs typeface="+mn-cs"/>
              </a:rPr>
              <a:t>，扫黑除恶专项斗争正</a:t>
            </a:r>
            <a:r>
              <a:rPr lang="zh-CN" altLang="en-US" sz="2000" dirty="0" smtClean="0">
                <a:effectLst>
                  <a:outerShdw blurRad="38100" dist="38100" dir="2700000" algn="tl">
                    <a:srgbClr val="C0C0C0"/>
                  </a:outerShdw>
                </a:effectLst>
                <a:latin typeface="宋体" pitchFamily="2" charset="-122"/>
                <a:ea typeface="宋体" pitchFamily="2" charset="-122"/>
                <a:cs typeface="+mn-cs"/>
              </a:rPr>
              <a:t>式在全国范围内启动。</a:t>
            </a:r>
            <a:endParaRPr lang="en-US" altLang="zh-CN" sz="200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en-US" altLang="zh-CN" sz="2000" dirty="0" smtClean="0">
                <a:effectLst>
                  <a:outerShdw blurRad="38100" dist="38100" dir="2700000" algn="tl">
                    <a:srgbClr val="C0C0C0"/>
                  </a:outerShdw>
                </a:effectLst>
                <a:latin typeface="宋体" pitchFamily="2" charset="-122"/>
                <a:ea typeface="宋体" pitchFamily="2" charset="-122"/>
                <a:cs typeface="+mn-cs"/>
              </a:rPr>
              <a:t>      </a:t>
            </a:r>
            <a:r>
              <a:rPr lang="zh-CN" altLang="en-US" sz="2000" dirty="0" smtClean="0">
                <a:effectLst>
                  <a:outerShdw blurRad="38100" dist="38100" dir="2700000" algn="tl">
                    <a:srgbClr val="C0C0C0"/>
                  </a:outerShdw>
                </a:effectLst>
                <a:latin typeface="宋体" pitchFamily="2" charset="-122"/>
                <a:ea typeface="宋体" pitchFamily="2" charset="-122"/>
                <a:cs typeface="+mn-cs"/>
              </a:rPr>
              <a:t>三、</a:t>
            </a:r>
            <a:r>
              <a:rPr lang="en-US" altLang="zh-CN" sz="2000" dirty="0" smtClean="0">
                <a:effectLst>
                  <a:outerShdw blurRad="38100" dist="38100" dir="2700000" algn="tl">
                    <a:srgbClr val="C0C0C0"/>
                  </a:outerShdw>
                </a:effectLst>
                <a:latin typeface="宋体" pitchFamily="2" charset="-122"/>
                <a:ea typeface="宋体" pitchFamily="2" charset="-122"/>
                <a:cs typeface="+mn-cs"/>
              </a:rPr>
              <a:t>1</a:t>
            </a:r>
            <a:r>
              <a:rPr lang="zh-CN" altLang="en-US" sz="2000" dirty="0" smtClean="0">
                <a:effectLst>
                  <a:outerShdw blurRad="38100" dist="38100" dir="2700000" algn="tl">
                    <a:srgbClr val="C0C0C0"/>
                  </a:outerShdw>
                </a:effectLst>
                <a:latin typeface="宋体" pitchFamily="2" charset="-122"/>
                <a:ea typeface="宋体" pitchFamily="2" charset="-122"/>
                <a:cs typeface="+mn-cs"/>
              </a:rPr>
              <a:t>月</a:t>
            </a:r>
            <a:r>
              <a:rPr lang="en-US" altLang="zh-CN" sz="2000" dirty="0" smtClean="0">
                <a:effectLst>
                  <a:outerShdw blurRad="38100" dist="38100" dir="2700000" algn="tl">
                    <a:srgbClr val="C0C0C0"/>
                  </a:outerShdw>
                </a:effectLst>
                <a:latin typeface="宋体" pitchFamily="2" charset="-122"/>
                <a:ea typeface="宋体" pitchFamily="2" charset="-122"/>
                <a:cs typeface="+mn-cs"/>
              </a:rPr>
              <a:t>23</a:t>
            </a:r>
            <a:r>
              <a:rPr lang="zh-CN" altLang="en-US" sz="2000" dirty="0" smtClean="0">
                <a:effectLst>
                  <a:outerShdw blurRad="38100" dist="38100" dir="2700000" algn="tl">
                    <a:srgbClr val="C0C0C0"/>
                  </a:outerShdw>
                </a:effectLst>
                <a:latin typeface="宋体" pitchFamily="2" charset="-122"/>
                <a:ea typeface="宋体" pitchFamily="2" charset="-122"/>
                <a:cs typeface="+mn-cs"/>
              </a:rPr>
              <a:t>日，</a:t>
            </a:r>
            <a:r>
              <a:rPr lang="zh-CN" altLang="en-US" sz="2000" dirty="0" smtClean="0">
                <a:effectLst>
                  <a:outerShdw blurRad="38100" dist="38100" dir="2700000" algn="tl">
                    <a:srgbClr val="C0C0C0"/>
                  </a:outerShdw>
                </a:effectLst>
                <a:latin typeface="宋体" pitchFamily="2" charset="-122"/>
                <a:ea typeface="宋体" pitchFamily="2" charset="-122"/>
              </a:rPr>
              <a:t>中央政治局委员、中央政法委书记郭声琨同志在北</a:t>
            </a:r>
            <a:r>
              <a:rPr lang="zh-CN" altLang="en-US" sz="2000" dirty="0" smtClean="0">
                <a:effectLst>
                  <a:outerShdw blurRad="38100" dist="38100" dir="2700000" algn="tl">
                    <a:srgbClr val="C0C0C0"/>
                  </a:outerShdw>
                </a:effectLst>
                <a:latin typeface="宋体" pitchFamily="2" charset="-122"/>
                <a:ea typeface="宋体" pitchFamily="2" charset="-122"/>
              </a:rPr>
              <a:t>京主持召</a:t>
            </a:r>
            <a:r>
              <a:rPr lang="zh-CN" altLang="en-US" sz="2000" dirty="0" smtClean="0">
                <a:effectLst>
                  <a:outerShdw blurRad="38100" dist="38100" dir="2700000" algn="tl">
                    <a:srgbClr val="C0C0C0"/>
                  </a:outerShdw>
                </a:effectLst>
                <a:latin typeface="宋体" pitchFamily="2" charset="-122"/>
                <a:ea typeface="宋体" pitchFamily="2" charset="-122"/>
              </a:rPr>
              <a:t>开全国扫黑除恶专项斗争电视电话会议</a:t>
            </a:r>
            <a:r>
              <a:rPr lang="zh-CN" altLang="en-US" sz="2000" dirty="0" smtClean="0">
                <a:effectLst>
                  <a:outerShdw blurRad="38100" dist="38100" dir="2700000" algn="tl">
                    <a:srgbClr val="C0C0C0"/>
                  </a:outerShdw>
                </a:effectLst>
                <a:latin typeface="宋体" pitchFamily="2" charset="-122"/>
                <a:ea typeface="宋体" pitchFamily="2" charset="-122"/>
              </a:rPr>
              <a:t>。</a:t>
            </a:r>
            <a:endParaRPr lang="en-US" altLang="zh-CN" sz="2000" dirty="0" smtClean="0">
              <a:effectLst>
                <a:outerShdw blurRad="38100" dist="38100" dir="2700000" algn="tl">
                  <a:srgbClr val="C0C0C0"/>
                </a:outerShdw>
              </a:effectLst>
              <a:latin typeface="宋体" pitchFamily="2" charset="-122"/>
              <a:ea typeface="宋体" pitchFamily="2" charset="-122"/>
            </a:endParaRPr>
          </a:p>
          <a:p>
            <a:pPr marL="252095" indent="-252095" algn="just" defTabSz="1007745" eaLnBrk="1" hangingPunct="1">
              <a:lnSpc>
                <a:spcPct val="130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rPr>
              <a:t>      四</a:t>
            </a:r>
            <a:r>
              <a:rPr lang="zh-CN" altLang="en-US" sz="2000" dirty="0" smtClean="0">
                <a:effectLst>
                  <a:outerShdw blurRad="38100" dist="38100" dir="2700000" algn="tl">
                    <a:srgbClr val="C0C0C0"/>
                  </a:outerShdw>
                </a:effectLst>
                <a:latin typeface="宋体" pitchFamily="2" charset="-122"/>
                <a:ea typeface="宋体" pitchFamily="2" charset="-122"/>
              </a:rPr>
              <a:t>、</a:t>
            </a:r>
            <a:r>
              <a:rPr lang="en-US" altLang="zh-CN" sz="2000" dirty="0" smtClean="0">
                <a:effectLst>
                  <a:outerShdw blurRad="38100" dist="38100" dir="2700000" algn="tl">
                    <a:srgbClr val="C0C0C0"/>
                  </a:outerShdw>
                </a:effectLst>
                <a:latin typeface="宋体" pitchFamily="2" charset="-122"/>
                <a:ea typeface="宋体" pitchFamily="2" charset="-122"/>
              </a:rPr>
              <a:t>2</a:t>
            </a:r>
            <a:r>
              <a:rPr lang="zh-CN" altLang="en-US" sz="2000" dirty="0" smtClean="0">
                <a:effectLst>
                  <a:outerShdw blurRad="38100" dist="38100" dir="2700000" algn="tl">
                    <a:srgbClr val="C0C0C0"/>
                  </a:outerShdw>
                </a:effectLst>
                <a:latin typeface="宋体" pitchFamily="2" charset="-122"/>
                <a:ea typeface="宋体" pitchFamily="2" charset="-122"/>
              </a:rPr>
              <a:t>月</a:t>
            </a:r>
            <a:r>
              <a:rPr lang="en-US" altLang="zh-CN" sz="2000" dirty="0" smtClean="0">
                <a:effectLst>
                  <a:outerShdw blurRad="38100" dist="38100" dir="2700000" algn="tl">
                    <a:srgbClr val="C0C0C0"/>
                  </a:outerShdw>
                </a:effectLst>
                <a:latin typeface="宋体" pitchFamily="2" charset="-122"/>
                <a:ea typeface="宋体" pitchFamily="2" charset="-122"/>
              </a:rPr>
              <a:t>10</a:t>
            </a:r>
            <a:r>
              <a:rPr lang="zh-CN" altLang="en-US" sz="2000" dirty="0" smtClean="0">
                <a:effectLst>
                  <a:outerShdw blurRad="38100" dist="38100" dir="2700000" algn="tl">
                    <a:srgbClr val="C0C0C0"/>
                  </a:outerShdw>
                </a:effectLst>
                <a:latin typeface="宋体" pitchFamily="2" charset="-122"/>
                <a:ea typeface="宋体" pitchFamily="2" charset="-122"/>
              </a:rPr>
              <a:t>日，全省扫黑除恶专项斗争电视电话会议在太原召开。</a:t>
            </a:r>
            <a:endParaRPr lang="en-US" altLang="zh-CN" sz="2000" dirty="0" smtClean="0">
              <a:effectLst>
                <a:outerShdw blurRad="38100" dist="38100" dir="2700000" algn="tl">
                  <a:srgbClr val="C0C0C0"/>
                </a:outerShdw>
              </a:effectLst>
              <a:latin typeface="宋体" pitchFamily="2" charset="-122"/>
              <a:ea typeface="宋体" pitchFamily="2" charset="-122"/>
            </a:endParaRPr>
          </a:p>
          <a:p>
            <a:pPr marL="252095" indent="-252095" algn="just" defTabSz="1007745" eaLnBrk="1" hangingPunct="1">
              <a:lnSpc>
                <a:spcPct val="130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rPr>
              <a:t>      五、</a:t>
            </a:r>
            <a:r>
              <a:rPr lang="en-US" altLang="zh-CN" sz="2000" dirty="0" smtClean="0">
                <a:effectLst>
                  <a:outerShdw blurRad="38100" dist="38100" dir="2700000" algn="tl">
                    <a:srgbClr val="C0C0C0"/>
                  </a:outerShdw>
                </a:effectLst>
                <a:latin typeface="宋体" pitchFamily="2" charset="-122"/>
                <a:ea typeface="宋体" pitchFamily="2" charset="-122"/>
              </a:rPr>
              <a:t>2</a:t>
            </a:r>
            <a:r>
              <a:rPr lang="zh-CN" altLang="en-US" sz="2000" dirty="0" smtClean="0">
                <a:effectLst>
                  <a:outerShdw blurRad="38100" dist="38100" dir="2700000" algn="tl">
                    <a:srgbClr val="C0C0C0"/>
                  </a:outerShdw>
                </a:effectLst>
                <a:latin typeface="宋体" pitchFamily="2" charset="-122"/>
                <a:ea typeface="宋体" pitchFamily="2" charset="-122"/>
              </a:rPr>
              <a:t>月</a:t>
            </a:r>
            <a:r>
              <a:rPr lang="en-US" altLang="zh-CN" sz="2000" dirty="0" smtClean="0">
                <a:effectLst>
                  <a:outerShdw blurRad="38100" dist="38100" dir="2700000" algn="tl">
                    <a:srgbClr val="C0C0C0"/>
                  </a:outerShdw>
                </a:effectLst>
                <a:latin typeface="宋体" pitchFamily="2" charset="-122"/>
                <a:ea typeface="宋体" pitchFamily="2" charset="-122"/>
              </a:rPr>
              <a:t>13</a:t>
            </a:r>
            <a:r>
              <a:rPr lang="zh-CN" altLang="en-US" sz="2000" dirty="0" smtClean="0">
                <a:effectLst>
                  <a:outerShdw blurRad="38100" dist="38100" dir="2700000" algn="tl">
                    <a:srgbClr val="C0C0C0"/>
                  </a:outerShdw>
                </a:effectLst>
                <a:latin typeface="宋体" pitchFamily="2" charset="-122"/>
                <a:ea typeface="宋体" pitchFamily="2" charset="-122"/>
              </a:rPr>
              <a:t>日，市委政法委组织召开全市扫黑除恶专项斗争会议。</a:t>
            </a:r>
            <a:endParaRPr lang="en-US" altLang="zh-CN" sz="2000" dirty="0" smtClean="0">
              <a:latin typeface="宋体" pitchFamily="2" charset="-122"/>
              <a:ea typeface="宋体" pitchFamily="2" charset="-122"/>
            </a:endParaRPr>
          </a:p>
          <a:p>
            <a:pPr marL="252095" indent="-252095" algn="just" defTabSz="1007745" eaLnBrk="1" hangingPunct="1">
              <a:lnSpc>
                <a:spcPct val="130000"/>
              </a:lnSpc>
              <a:spcBef>
                <a:spcPts val="800"/>
              </a:spcBef>
              <a:buFont typeface="Arial" panose="020B0604020202020204" pitchFamily="34" charset="0"/>
              <a:buNone/>
              <a:defRPr/>
            </a:pPr>
            <a:endParaRPr lang="en-US" altLang="zh-CN" sz="2000" dirty="0" smtClean="0">
              <a:latin typeface="宋体" pitchFamily="2" charset="-122"/>
              <a:ea typeface="宋体" pitchFamily="2" charset="-122"/>
            </a:endParaRPr>
          </a:p>
        </p:txBody>
      </p:sp>
    </p:spTree>
  </p:cSld>
  <p:clrMapOvr>
    <a:masterClrMapping/>
  </p:clrMapOvr>
  <p:transition spd="slow">
    <p:check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p:cNvSpPr>
          <p:nvPr>
            <p:ph type="body" idx="4294967295"/>
          </p:nvPr>
        </p:nvSpPr>
        <p:spPr>
          <a:xfrm>
            <a:off x="1609725" y="5835650"/>
            <a:ext cx="7605713" cy="573088"/>
          </a:xfrm>
        </p:spPr>
        <p:txBody>
          <a:bodyPr/>
          <a:lstStyle/>
          <a:p>
            <a:pPr marL="252095" indent="-252095" algn="ctr" defTabSz="1007745">
              <a:buFont typeface="Arial" panose="020B0604020202020204" pitchFamily="34" charset="0"/>
              <a:buNone/>
              <a:defRPr/>
            </a:pPr>
            <a:r>
              <a:rPr lang="zh-CN" altLang="en-US" sz="280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a:t>
            </a:r>
            <a:r>
              <a:rPr lang="en-US" altLang="zh-CN" sz="280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4.25”</a:t>
            </a:r>
            <a:r>
              <a:rPr lang="zh-CN" altLang="en-US" sz="280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专案组异地用警 部署抓捕</a:t>
            </a:r>
          </a:p>
        </p:txBody>
      </p:sp>
      <p:grpSp>
        <p:nvGrpSpPr>
          <p:cNvPr id="39938" name="组合 1"/>
          <p:cNvGrpSpPr>
            <a:grpSpLocks/>
          </p:cNvGrpSpPr>
          <p:nvPr/>
        </p:nvGrpSpPr>
        <p:grpSpPr bwMode="auto">
          <a:xfrm>
            <a:off x="495300" y="1247775"/>
            <a:ext cx="9834563" cy="4206875"/>
            <a:chOff x="781" y="1965"/>
            <a:chExt cx="15486" cy="6626"/>
          </a:xfrm>
        </p:grpSpPr>
        <p:pic>
          <p:nvPicPr>
            <p:cNvPr id="39939" name="Picture 4" descr="IMG_3409_副本"/>
            <p:cNvPicPr>
              <a:picLocks noChangeArrowheads="1"/>
            </p:cNvPicPr>
            <p:nvPr/>
          </p:nvPicPr>
          <p:blipFill>
            <a:blip r:embed="rId2" cstate="print"/>
            <a:srcRect/>
            <a:stretch>
              <a:fillRect/>
            </a:stretch>
          </p:blipFill>
          <p:spPr bwMode="auto">
            <a:xfrm>
              <a:off x="781" y="1965"/>
              <a:ext cx="7621" cy="6627"/>
            </a:xfrm>
            <a:prstGeom prst="rect">
              <a:avLst/>
            </a:prstGeom>
            <a:noFill/>
            <a:ln w="9525">
              <a:noFill/>
              <a:miter lim="800000"/>
              <a:headEnd/>
              <a:tailEnd/>
            </a:ln>
          </p:spPr>
        </p:pic>
        <p:pic>
          <p:nvPicPr>
            <p:cNvPr id="39940" name="Picture 5" descr="IMG_3438_副本"/>
            <p:cNvPicPr>
              <a:picLocks noChangeArrowheads="1"/>
            </p:cNvPicPr>
            <p:nvPr/>
          </p:nvPicPr>
          <p:blipFill>
            <a:blip r:embed="rId3" cstate="print"/>
            <a:srcRect/>
            <a:stretch>
              <a:fillRect/>
            </a:stretch>
          </p:blipFill>
          <p:spPr bwMode="auto">
            <a:xfrm>
              <a:off x="8647" y="1965"/>
              <a:ext cx="7621" cy="6627"/>
            </a:xfrm>
            <a:prstGeom prst="rect">
              <a:avLst/>
            </a:prstGeom>
            <a:noFill/>
            <a:ln w="9525">
              <a:noFill/>
              <a:miter lim="800000"/>
              <a:headEnd/>
              <a:tailEnd/>
            </a:ln>
          </p:spPr>
        </p:pic>
      </p:grpSp>
    </p:spTree>
  </p:cSld>
  <p:clrMapOvr>
    <a:masterClrMapping/>
  </p:clrMapOvr>
  <p:transition spd="slow">
    <p:strips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p:cNvSpPr>
          <p:nvPr>
            <p:ph type="body" idx="4294967295"/>
          </p:nvPr>
        </p:nvSpPr>
        <p:spPr>
          <a:xfrm>
            <a:off x="1092200" y="6454775"/>
            <a:ext cx="8486775" cy="395288"/>
          </a:xfrm>
        </p:spPr>
        <p:txBody>
          <a:bodyPr/>
          <a:lstStyle/>
          <a:p>
            <a:pPr marL="252095" indent="-252095" algn="ctr" defTabSz="1007745">
              <a:lnSpc>
                <a:spcPct val="80000"/>
              </a:lnSpc>
              <a:buFont typeface="Arial" panose="020B0604020202020204" pitchFamily="34" charset="0"/>
              <a:buNone/>
              <a:defRPr/>
            </a:pPr>
            <a:r>
              <a:rPr lang="zh-CN" altLang="en-US" sz="2800" dirty="0" smtClean="0">
                <a:effectLst>
                  <a:outerShdw blurRad="38100" dist="38100" dir="2700000" algn="tl">
                    <a:srgbClr val="C0C0C0"/>
                  </a:outerShdw>
                </a:effectLst>
                <a:latin typeface="宋体" panose="02010600030101010101" pitchFamily="2" charset="-122"/>
                <a:ea typeface="宋体" panose="02010600030101010101" pitchFamily="2" charset="-122"/>
                <a:cs typeface="+mn-cs"/>
              </a:rPr>
              <a:t>圆满完成专案抓捕工作</a:t>
            </a:r>
          </a:p>
        </p:txBody>
      </p:sp>
      <p:pic>
        <p:nvPicPr>
          <p:cNvPr id="91138" name="Picture 4" descr="IMG_3441_副本"/>
          <p:cNvPicPr>
            <a:picLocks noChangeAspect="1" noChangeArrowheads="1"/>
          </p:cNvPicPr>
          <p:nvPr/>
        </p:nvPicPr>
        <p:blipFill>
          <a:blip r:embed="rId2" cstate="print"/>
          <a:srcRect/>
          <a:stretch>
            <a:fillRect/>
          </a:stretch>
        </p:blipFill>
        <p:spPr bwMode="auto">
          <a:xfrm>
            <a:off x="966788" y="568325"/>
            <a:ext cx="8867775" cy="5713413"/>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1000" fill="hold"/>
                                        <p:tgtEl>
                                          <p:spTgt spid="91138"/>
                                        </p:tgtEl>
                                        <p:attrNameLst>
                                          <p:attrName>ppt_w</p:attrName>
                                        </p:attrNameLst>
                                      </p:cBhvr>
                                      <p:tavLst>
                                        <p:tav tm="0">
                                          <p:val>
                                            <p:fltVal val="0"/>
                                          </p:val>
                                        </p:tav>
                                        <p:tav tm="100000">
                                          <p:val>
                                            <p:strVal val="#ppt_w"/>
                                          </p:val>
                                        </p:tav>
                                      </p:tavLst>
                                    </p:anim>
                                    <p:anim calcmode="lin" valueType="num">
                                      <p:cBhvr>
                                        <p:cTn id="8" dur="1000" fill="hold"/>
                                        <p:tgtEl>
                                          <p:spTgt spid="91138"/>
                                        </p:tgtEl>
                                        <p:attrNameLst>
                                          <p:attrName>ppt_h</p:attrName>
                                        </p:attrNameLst>
                                      </p:cBhvr>
                                      <p:tavLst>
                                        <p:tav tm="0">
                                          <p:val>
                                            <p:fltVal val="0"/>
                                          </p:val>
                                        </p:tav>
                                        <p:tav tm="100000">
                                          <p:val>
                                            <p:strVal val="#ppt_h"/>
                                          </p:val>
                                        </p:tav>
                                      </p:tavLst>
                                    </p:anim>
                                    <p:animEffect transition="in" filter="fade">
                                      <p:cBhvr>
                                        <p:cTn id="9" dur="1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p:cNvSpPr>
          <p:nvPr>
            <p:ph type="body" idx="4294967295"/>
          </p:nvPr>
        </p:nvSpPr>
        <p:spPr>
          <a:xfrm>
            <a:off x="4735513" y="1857375"/>
            <a:ext cx="1325562" cy="4383088"/>
          </a:xfrm>
        </p:spPr>
        <p:txBody>
          <a:bodyPr/>
          <a:lstStyle/>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扣</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押</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的</a:t>
            </a:r>
            <a:endParaRPr lang="en-US" altLang="zh-CN" sz="2800" dirty="0" smtClean="0">
              <a:effectLst>
                <a:outerShdw blurRad="38100" dist="38100" dir="2700000" algn="tl">
                  <a:srgbClr val="C0C0C0"/>
                </a:outerShdw>
              </a:effectLst>
              <a:ea typeface="宋体" panose="02010600030101010101" pitchFamily="2" charset="-122"/>
              <a:cs typeface="+mn-cs"/>
            </a:endParaRP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部</a:t>
            </a:r>
            <a:endParaRPr lang="en-US" altLang="zh-CN" sz="2800" dirty="0" smtClean="0">
              <a:effectLst>
                <a:outerShdw blurRad="38100" dist="38100" dir="2700000" algn="tl">
                  <a:srgbClr val="C0C0C0"/>
                </a:outerShdw>
              </a:effectLst>
              <a:ea typeface="宋体" panose="02010600030101010101" pitchFamily="2" charset="-122"/>
              <a:cs typeface="+mn-cs"/>
            </a:endParaRP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分</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涉</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案</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物</a:t>
            </a:r>
          </a:p>
          <a:p>
            <a:pPr marL="252095" indent="-252095" algn="ctr" defTabSz="1007745">
              <a:lnSpc>
                <a:spcPct val="100000"/>
              </a:lnSpc>
              <a:spcBef>
                <a:spcPts val="200"/>
              </a:spcBef>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品</a:t>
            </a:r>
          </a:p>
        </p:txBody>
      </p:sp>
      <p:grpSp>
        <p:nvGrpSpPr>
          <p:cNvPr id="41986" name="组合 1"/>
          <p:cNvGrpSpPr>
            <a:grpSpLocks/>
          </p:cNvGrpSpPr>
          <p:nvPr/>
        </p:nvGrpSpPr>
        <p:grpSpPr bwMode="auto">
          <a:xfrm>
            <a:off x="866775" y="1173163"/>
            <a:ext cx="9064625" cy="5527675"/>
            <a:chOff x="1032" y="1254"/>
            <a:chExt cx="14276" cy="8704"/>
          </a:xfrm>
        </p:grpSpPr>
        <p:pic>
          <p:nvPicPr>
            <p:cNvPr id="41987" name="Picture 4" descr="DSC_0010"/>
            <p:cNvPicPr>
              <a:picLocks noChangeArrowheads="1"/>
            </p:cNvPicPr>
            <p:nvPr/>
          </p:nvPicPr>
          <p:blipFill>
            <a:blip r:embed="rId2" cstate="print"/>
            <a:srcRect/>
            <a:stretch>
              <a:fillRect/>
            </a:stretch>
          </p:blipFill>
          <p:spPr bwMode="auto">
            <a:xfrm>
              <a:off x="1038" y="1289"/>
              <a:ext cx="5963" cy="3976"/>
            </a:xfrm>
            <a:prstGeom prst="rect">
              <a:avLst/>
            </a:prstGeom>
            <a:noFill/>
            <a:ln w="9525">
              <a:noFill/>
              <a:miter lim="800000"/>
              <a:headEnd/>
              <a:tailEnd/>
            </a:ln>
          </p:spPr>
        </p:pic>
        <p:pic>
          <p:nvPicPr>
            <p:cNvPr id="41988" name="Picture 5" descr="DSC_0012"/>
            <p:cNvPicPr>
              <a:picLocks noChangeArrowheads="1"/>
            </p:cNvPicPr>
            <p:nvPr/>
          </p:nvPicPr>
          <p:blipFill>
            <a:blip r:embed="rId3" cstate="print"/>
            <a:srcRect/>
            <a:stretch>
              <a:fillRect/>
            </a:stretch>
          </p:blipFill>
          <p:spPr bwMode="auto">
            <a:xfrm>
              <a:off x="9328" y="1254"/>
              <a:ext cx="5963" cy="3976"/>
            </a:xfrm>
            <a:prstGeom prst="rect">
              <a:avLst/>
            </a:prstGeom>
            <a:noFill/>
            <a:ln w="9525">
              <a:noFill/>
              <a:miter lim="800000"/>
              <a:headEnd/>
              <a:tailEnd/>
            </a:ln>
          </p:spPr>
        </p:pic>
        <p:pic>
          <p:nvPicPr>
            <p:cNvPr id="41989" name="Picture 6" descr="DSC_0044"/>
            <p:cNvPicPr>
              <a:picLocks noChangeArrowheads="1"/>
            </p:cNvPicPr>
            <p:nvPr/>
          </p:nvPicPr>
          <p:blipFill>
            <a:blip r:embed="rId4" cstate="print"/>
            <a:srcRect/>
            <a:stretch>
              <a:fillRect/>
            </a:stretch>
          </p:blipFill>
          <p:spPr bwMode="auto">
            <a:xfrm>
              <a:off x="1032" y="5982"/>
              <a:ext cx="5963" cy="3976"/>
            </a:xfrm>
            <a:prstGeom prst="rect">
              <a:avLst/>
            </a:prstGeom>
            <a:noFill/>
            <a:ln w="9525">
              <a:noFill/>
              <a:miter lim="800000"/>
              <a:headEnd/>
              <a:tailEnd/>
            </a:ln>
          </p:spPr>
        </p:pic>
        <p:pic>
          <p:nvPicPr>
            <p:cNvPr id="41990" name="Picture 7" descr="DSC_0048"/>
            <p:cNvPicPr>
              <a:picLocks noChangeArrowheads="1"/>
            </p:cNvPicPr>
            <p:nvPr/>
          </p:nvPicPr>
          <p:blipFill>
            <a:blip r:embed="rId5" cstate="print"/>
            <a:srcRect/>
            <a:stretch>
              <a:fillRect/>
            </a:stretch>
          </p:blipFill>
          <p:spPr bwMode="auto">
            <a:xfrm>
              <a:off x="9346" y="5970"/>
              <a:ext cx="5963" cy="3976"/>
            </a:xfrm>
            <a:prstGeom prst="rect">
              <a:avLst/>
            </a:prstGeom>
            <a:noFill/>
            <a:ln w="9525">
              <a:noFill/>
              <a:miter lim="800000"/>
              <a:headEnd/>
              <a:tailEnd/>
            </a:ln>
          </p:spPr>
        </p:pic>
      </p:grpSp>
    </p:spTree>
  </p:cSld>
  <p:clrMapOvr>
    <a:masterClrMapping/>
  </p:clrMapOvr>
  <p:transition spd="slow">
    <p:zoom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p:cNvSpPr>
          <p:nvPr>
            <p:ph type="body" idx="4294967295"/>
          </p:nvPr>
        </p:nvSpPr>
        <p:spPr>
          <a:xfrm>
            <a:off x="2293938" y="6064250"/>
            <a:ext cx="5691187" cy="684213"/>
          </a:xfrm>
        </p:spPr>
        <p:txBody>
          <a:bodyPr/>
          <a:lstStyle/>
          <a:p>
            <a:pPr marL="252095" indent="-252095" algn="ctr" defTabSz="1007745">
              <a:buFont typeface="Arial" panose="020B0604020202020204" pitchFamily="34" charset="0"/>
              <a:buNone/>
              <a:defRPr/>
            </a:pPr>
            <a:r>
              <a:rPr lang="zh-CN" altLang="en-US" sz="2800" dirty="0" smtClean="0">
                <a:effectLst>
                  <a:outerShdw blurRad="38100" dist="38100" dir="2700000" algn="tl">
                    <a:srgbClr val="C0C0C0"/>
                  </a:outerShdw>
                </a:effectLst>
                <a:ea typeface="宋体" panose="02010600030101010101" pitchFamily="2" charset="-122"/>
                <a:cs typeface="+mn-cs"/>
              </a:rPr>
              <a:t>扣押的部分涉案车辆</a:t>
            </a:r>
          </a:p>
        </p:txBody>
      </p:sp>
      <p:grpSp>
        <p:nvGrpSpPr>
          <p:cNvPr id="43010" name="组合 3"/>
          <p:cNvGrpSpPr>
            <a:grpSpLocks/>
          </p:cNvGrpSpPr>
          <p:nvPr/>
        </p:nvGrpSpPr>
        <p:grpSpPr bwMode="auto">
          <a:xfrm>
            <a:off x="1357313" y="1352550"/>
            <a:ext cx="7566025" cy="4481513"/>
            <a:chOff x="1999" y="2129"/>
            <a:chExt cx="11915" cy="7059"/>
          </a:xfrm>
        </p:grpSpPr>
        <p:grpSp>
          <p:nvGrpSpPr>
            <p:cNvPr id="43011" name="组合 1"/>
            <p:cNvGrpSpPr>
              <a:grpSpLocks/>
            </p:cNvGrpSpPr>
            <p:nvPr/>
          </p:nvGrpSpPr>
          <p:grpSpPr bwMode="auto">
            <a:xfrm>
              <a:off x="1999" y="2164"/>
              <a:ext cx="5302" cy="7024"/>
              <a:chOff x="1999" y="2164"/>
              <a:chExt cx="5302" cy="7024"/>
            </a:xfrm>
          </p:grpSpPr>
          <p:pic>
            <p:nvPicPr>
              <p:cNvPr id="43015" name="Picture 4" descr="微信图片_201805141523135"/>
              <p:cNvPicPr>
                <a:picLocks noChangeArrowheads="1"/>
              </p:cNvPicPr>
              <p:nvPr/>
            </p:nvPicPr>
            <p:blipFill>
              <a:blip r:embed="rId2" cstate="print"/>
              <a:srcRect/>
              <a:stretch>
                <a:fillRect/>
              </a:stretch>
            </p:blipFill>
            <p:spPr bwMode="auto">
              <a:xfrm>
                <a:off x="1999" y="2164"/>
                <a:ext cx="5303" cy="7025"/>
              </a:xfrm>
              <a:prstGeom prst="rect">
                <a:avLst/>
              </a:prstGeom>
              <a:noFill/>
              <a:ln w="9525">
                <a:noFill/>
                <a:miter lim="800000"/>
                <a:headEnd/>
                <a:tailEnd/>
              </a:ln>
            </p:spPr>
          </p:pic>
          <p:sp>
            <p:nvSpPr>
              <p:cNvPr id="2" name="Rectangle 6"/>
              <p:cNvSpPr>
                <a:spLocks noChangeArrowheads="1"/>
              </p:cNvSpPr>
              <p:nvPr/>
            </p:nvSpPr>
            <p:spPr bwMode="auto">
              <a:xfrm>
                <a:off x="3789" y="5235"/>
                <a:ext cx="930" cy="263"/>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grpSp>
        <p:grpSp>
          <p:nvGrpSpPr>
            <p:cNvPr id="43012" name="组合 2"/>
            <p:cNvGrpSpPr>
              <a:grpSpLocks/>
            </p:cNvGrpSpPr>
            <p:nvPr/>
          </p:nvGrpSpPr>
          <p:grpSpPr bwMode="auto">
            <a:xfrm>
              <a:off x="8612" y="2129"/>
              <a:ext cx="5302" cy="7024"/>
              <a:chOff x="8612" y="2129"/>
              <a:chExt cx="5302" cy="7024"/>
            </a:xfrm>
          </p:grpSpPr>
          <p:pic>
            <p:nvPicPr>
              <p:cNvPr id="43013" name="Picture 5" descr="微信图片_201805141523136"/>
              <p:cNvPicPr>
                <a:picLocks noChangeArrowheads="1"/>
              </p:cNvPicPr>
              <p:nvPr/>
            </p:nvPicPr>
            <p:blipFill>
              <a:blip r:embed="rId3" cstate="print"/>
              <a:srcRect/>
              <a:stretch>
                <a:fillRect/>
              </a:stretch>
            </p:blipFill>
            <p:spPr bwMode="auto">
              <a:xfrm>
                <a:off x="8612" y="2129"/>
                <a:ext cx="5303" cy="7025"/>
              </a:xfrm>
              <a:prstGeom prst="rect">
                <a:avLst/>
              </a:prstGeom>
              <a:noFill/>
              <a:ln w="9525">
                <a:noFill/>
                <a:miter lim="800000"/>
                <a:headEnd/>
                <a:tailEnd/>
              </a:ln>
            </p:spPr>
          </p:pic>
          <p:sp>
            <p:nvSpPr>
              <p:cNvPr id="3" name="Rectangle 7"/>
              <p:cNvSpPr>
                <a:spLocks noChangeArrowheads="1"/>
              </p:cNvSpPr>
              <p:nvPr/>
            </p:nvSpPr>
            <p:spPr bwMode="auto">
              <a:xfrm>
                <a:off x="10559" y="6127"/>
                <a:ext cx="1070" cy="353"/>
              </a:xfrm>
              <a:prstGeom prst="rect">
                <a:avLst/>
              </a:prstGeom>
              <a:solidFill>
                <a:schemeClr val="accent1"/>
              </a:solidFill>
              <a:ln w="9525">
                <a:solidFill>
                  <a:schemeClr val="tx1"/>
                </a:solidFill>
                <a:miter lim="800000"/>
              </a:ln>
            </p:spPr>
            <p:txBody>
              <a:bodyPr wrap="none" anchor="ctr"/>
              <a:lstStyle/>
              <a:p>
                <a:pPr>
                  <a:defRPr/>
                </a:pPr>
                <a:endParaRPr lang="zh-CN" altLang="en-US" sz="2455">
                  <a:ea typeface="微软雅黑" pitchFamily="34" charset="-122"/>
                </a:endParaRPr>
              </a:p>
            </p:txBody>
          </p:sp>
        </p:grpSp>
      </p:grpSp>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a:xfrm>
            <a:off x="795338" y="323850"/>
            <a:ext cx="9221787" cy="998538"/>
          </a:xfrm>
        </p:spPr>
        <p:txBody>
          <a:bodyPr/>
          <a:lstStyle/>
          <a:p>
            <a:pPr algn="ctr" eaLnBrk="1" hangingPunct="1"/>
            <a:r>
              <a:rPr lang="zh-CN" altLang="en-US" sz="3200" b="1" smtClean="0">
                <a:solidFill>
                  <a:srgbClr val="FFFF00"/>
                </a:solidFill>
                <a:latin typeface="宋体" charset="-122"/>
                <a:ea typeface="宋体" charset="-122"/>
              </a:rPr>
              <a:t>（二）什么是“恶”？</a:t>
            </a:r>
          </a:p>
        </p:txBody>
      </p:sp>
      <p:sp>
        <p:nvSpPr>
          <p:cNvPr id="44034" name="Rectangle 3"/>
          <p:cNvSpPr>
            <a:spLocks noGrp="1"/>
          </p:cNvSpPr>
          <p:nvPr>
            <p:ph type="body" idx="1"/>
          </p:nvPr>
        </p:nvSpPr>
        <p:spPr>
          <a:xfrm>
            <a:off x="735013" y="1325563"/>
            <a:ext cx="9221787" cy="5716587"/>
          </a:xfrm>
        </p:spPr>
        <p:txBody>
          <a:bodyPr/>
          <a:lstStyle/>
          <a:p>
            <a:pPr algn="just" eaLnBrk="1" hangingPunct="1">
              <a:lnSpc>
                <a:spcPct val="140000"/>
              </a:lnSpc>
              <a:spcBef>
                <a:spcPts val="800"/>
              </a:spcBef>
              <a:buFont typeface="Arial" charset="0"/>
              <a:buNone/>
            </a:pPr>
            <a:r>
              <a:rPr lang="zh-CN" altLang="en-US" sz="2400" dirty="0" smtClean="0">
                <a:solidFill>
                  <a:srgbClr val="FFFF00"/>
                </a:solidFill>
                <a:latin typeface="宋体" charset="-122"/>
                <a:ea typeface="宋体" charset="-122"/>
              </a:rPr>
              <a:t>      </a:t>
            </a:r>
            <a:r>
              <a:rPr lang="zh-CN" altLang="en-US" sz="2400" dirty="0" smtClean="0">
                <a:latin typeface="宋体" charset="-122"/>
                <a:ea typeface="宋体" charset="-122"/>
              </a:rPr>
              <a:t>根据两高两部的</a:t>
            </a:r>
            <a:r>
              <a:rPr lang="en-US" altLang="zh-CN" sz="2400" dirty="0" smtClean="0">
                <a:latin typeface="宋体" charset="-122"/>
                <a:ea typeface="宋体" charset="-122"/>
              </a:rPr>
              <a:t>《</a:t>
            </a:r>
            <a:r>
              <a:rPr lang="zh-CN" altLang="en-US" sz="2400" dirty="0" smtClean="0">
                <a:latin typeface="宋体" charset="-122"/>
                <a:ea typeface="宋体" charset="-122"/>
              </a:rPr>
              <a:t>指导意见</a:t>
            </a:r>
            <a:r>
              <a:rPr lang="en-US" altLang="zh-CN" sz="2400" dirty="0" smtClean="0">
                <a:latin typeface="宋体" charset="-122"/>
                <a:ea typeface="宋体" charset="-122"/>
              </a:rPr>
              <a:t>》</a:t>
            </a:r>
            <a:r>
              <a:rPr lang="zh-CN" altLang="en-US" sz="2400" dirty="0" smtClean="0">
                <a:latin typeface="宋体" charset="-122"/>
                <a:ea typeface="宋体" charset="-122"/>
              </a:rPr>
              <a:t>，恶势力的概念为：</a:t>
            </a:r>
            <a:endParaRPr lang="en-US" altLang="zh-CN" sz="2400" dirty="0" smtClean="0">
              <a:latin typeface="宋体" charset="-122"/>
              <a:ea typeface="宋体" charset="-122"/>
            </a:endParaRPr>
          </a:p>
          <a:p>
            <a:pPr algn="just" eaLnBrk="1" hangingPunct="1">
              <a:lnSpc>
                <a:spcPct val="140000"/>
              </a:lnSpc>
              <a:spcBef>
                <a:spcPts val="800"/>
              </a:spcBef>
              <a:buFont typeface="Arial" charset="0"/>
              <a:buNone/>
            </a:pPr>
            <a:r>
              <a:rPr lang="en-US" altLang="zh-CN" sz="2400" dirty="0" smtClean="0">
                <a:latin typeface="宋体" charset="-122"/>
                <a:ea typeface="宋体" charset="-122"/>
              </a:rPr>
              <a:t>      </a:t>
            </a:r>
            <a:r>
              <a:rPr lang="zh-CN" altLang="zh-CN" sz="2400" b="1" dirty="0" smtClean="0">
                <a:latin typeface="宋体" charset="-122"/>
                <a:ea typeface="宋体" charset="-122"/>
              </a:rPr>
              <a:t>恶势力</a:t>
            </a:r>
            <a:r>
              <a:rPr lang="zh-CN" altLang="en-US" sz="2400" b="1" dirty="0" smtClean="0">
                <a:latin typeface="宋体" charset="-122"/>
                <a:ea typeface="宋体" charset="-122"/>
              </a:rPr>
              <a:t>（犯罪团伙）</a:t>
            </a:r>
            <a:r>
              <a:rPr lang="zh-CN" altLang="en-US" sz="2400" dirty="0" smtClean="0">
                <a:latin typeface="宋体" charset="-122"/>
                <a:ea typeface="宋体" charset="-122"/>
              </a:rPr>
              <a:t>一般是三人以上，</a:t>
            </a:r>
            <a:r>
              <a:rPr lang="zh-CN" altLang="zh-CN" sz="2400" dirty="0" smtClean="0">
                <a:latin typeface="宋体" charset="-122"/>
                <a:ea typeface="宋体" charset="-122"/>
              </a:rPr>
              <a:t>经常纠集在一起，以暴力、威胁或其他手段，在一定区域或者行业内多次实施违法犯罪活动，为非作恶，欺压百姓，扰乱经济、社会生活秩序，造成较为恶劣的社会影响，但尚未形成黑社会性质组织的违法犯罪团伙。</a:t>
            </a:r>
            <a:endParaRPr lang="en-US" altLang="zh-CN" sz="2400" dirty="0" smtClean="0">
              <a:latin typeface="宋体" charset="-122"/>
              <a:ea typeface="宋体" charset="-122"/>
            </a:endParaRPr>
          </a:p>
          <a:p>
            <a:pPr algn="just" eaLnBrk="1" hangingPunct="1">
              <a:lnSpc>
                <a:spcPct val="140000"/>
              </a:lnSpc>
              <a:spcBef>
                <a:spcPts val="800"/>
              </a:spcBef>
              <a:buFont typeface="Arial" charset="0"/>
              <a:buNone/>
            </a:pPr>
            <a:r>
              <a:rPr lang="en-US" altLang="zh-CN" sz="2400" dirty="0" smtClean="0">
                <a:latin typeface="宋体" charset="-122"/>
                <a:ea typeface="宋体" charset="-122"/>
              </a:rPr>
              <a:t>      </a:t>
            </a:r>
            <a:r>
              <a:rPr lang="zh-CN" altLang="zh-CN" sz="2400" b="1" dirty="0" smtClean="0">
                <a:latin typeface="宋体" charset="-122"/>
                <a:ea typeface="宋体" charset="-122"/>
              </a:rPr>
              <a:t>恶势力犯罪集团</a:t>
            </a:r>
            <a:r>
              <a:rPr lang="zh-CN" altLang="zh-CN" sz="2400" dirty="0" smtClean="0">
                <a:latin typeface="宋体" charset="-122"/>
                <a:ea typeface="宋体" charset="-122"/>
              </a:rPr>
              <a:t>是符合犯罪集团法定条件的恶势力犯罪组织</a:t>
            </a:r>
            <a:r>
              <a:rPr lang="zh-CN" altLang="en-US" sz="2400" dirty="0" smtClean="0">
                <a:latin typeface="宋体" charset="-122"/>
                <a:ea typeface="宋体" charset="-122"/>
              </a:rPr>
              <a:t>，</a:t>
            </a:r>
            <a:r>
              <a:rPr lang="zh-CN" altLang="zh-CN" sz="2400" dirty="0" smtClean="0">
                <a:latin typeface="宋体" charset="-122"/>
                <a:ea typeface="宋体" charset="-122"/>
              </a:rPr>
              <a:t>有</a:t>
            </a:r>
            <a:r>
              <a:rPr lang="zh-CN" altLang="zh-CN" sz="2400" dirty="0" smtClean="0">
                <a:latin typeface="宋体" charset="-122"/>
                <a:ea typeface="宋体" charset="-122"/>
              </a:rPr>
              <a:t>三名以上组织成员，有明显的首要分子，重要成员较为固定，组织成员经常纠集在一起，共同故意实施三次以上恶势力惯常实施的犯罪活动或者其他犯罪活动。</a:t>
            </a:r>
          </a:p>
          <a:p>
            <a:pPr algn="just" eaLnBrk="1" hangingPunct="1">
              <a:lnSpc>
                <a:spcPct val="130000"/>
              </a:lnSpc>
              <a:spcBef>
                <a:spcPts val="800"/>
              </a:spcBef>
              <a:buFont typeface="Arial" charset="0"/>
              <a:buNone/>
            </a:pPr>
            <a:endParaRPr lang="en-US" altLang="zh-CN" sz="2400" dirty="0" smtClean="0">
              <a:solidFill>
                <a:srgbClr val="FFFF00"/>
              </a:solidFill>
              <a:latin typeface="宋体" charset="-122"/>
              <a:ea typeface="宋体" charset="-122"/>
            </a:endParaRPr>
          </a:p>
        </p:txBody>
      </p:sp>
    </p:spTree>
  </p:cSld>
  <p:clrMapOvr>
    <a:masterClrMapping/>
  </p:clrMapOvr>
  <p:transition spd="slow">
    <p:check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a:xfrm>
            <a:off x="795338" y="323850"/>
            <a:ext cx="9221787" cy="998538"/>
          </a:xfrm>
        </p:spPr>
        <p:txBody>
          <a:bodyPr/>
          <a:lstStyle/>
          <a:p>
            <a:pPr algn="ctr" eaLnBrk="1" hangingPunct="1"/>
            <a:r>
              <a:rPr lang="zh-CN" altLang="en-US" sz="3200" b="1" smtClean="0">
                <a:solidFill>
                  <a:srgbClr val="FFFF00"/>
                </a:solidFill>
                <a:latin typeface="宋体" charset="-122"/>
                <a:ea typeface="宋体" charset="-122"/>
              </a:rPr>
              <a:t>注意的问题</a:t>
            </a:r>
          </a:p>
        </p:txBody>
      </p:sp>
      <p:sp>
        <p:nvSpPr>
          <p:cNvPr id="36866" name="Rectangle 3"/>
          <p:cNvSpPr>
            <a:spLocks noGrp="1"/>
          </p:cNvSpPr>
          <p:nvPr>
            <p:ph type="body" idx="1"/>
          </p:nvPr>
        </p:nvSpPr>
        <p:spPr>
          <a:xfrm>
            <a:off x="719138" y="2149475"/>
            <a:ext cx="9221787" cy="3886200"/>
          </a:xfrm>
        </p:spPr>
        <p:txBody>
          <a:bodyPr/>
          <a:lstStyle/>
          <a:p>
            <a:pPr>
              <a:lnSpc>
                <a:spcPct val="150000"/>
              </a:lnSpc>
              <a:buFont typeface="Arial" charset="0"/>
              <a:buNone/>
              <a:defRPr/>
            </a:pPr>
            <a:r>
              <a:rPr lang="en-US" altLang="zh-CN" sz="2400" dirty="0" smtClean="0">
                <a:latin typeface="宋体" pitchFamily="2" charset="-122"/>
                <a:ea typeface="宋体" pitchFamily="2" charset="-122"/>
              </a:rPr>
              <a:t>      </a:t>
            </a:r>
            <a:r>
              <a:rPr lang="zh-CN" altLang="zh-CN" sz="2400" dirty="0" smtClean="0">
                <a:latin typeface="宋体" pitchFamily="2" charset="-122"/>
                <a:ea typeface="宋体" pitchFamily="2" charset="-122"/>
              </a:rPr>
              <a:t>恶势力违法犯罪活动主要包括</a:t>
            </a:r>
            <a:r>
              <a:rPr lang="zh-CN" altLang="zh-CN" sz="2400" u="sng" dirty="0" smtClean="0">
                <a:latin typeface="宋体" pitchFamily="2" charset="-122"/>
                <a:ea typeface="宋体" pitchFamily="2" charset="-122"/>
              </a:rPr>
              <a:t>强迫交易</a:t>
            </a:r>
            <a:r>
              <a:rPr lang="zh-CN" altLang="zh-CN" sz="2400" dirty="0" smtClean="0">
                <a:latin typeface="宋体" pitchFamily="2" charset="-122"/>
                <a:ea typeface="宋体" pitchFamily="2" charset="-122"/>
              </a:rPr>
              <a:t>、故意伤害、</a:t>
            </a:r>
            <a:r>
              <a:rPr lang="zh-CN" altLang="zh-CN" sz="2400" u="sng" dirty="0" smtClean="0">
                <a:latin typeface="宋体" pitchFamily="2" charset="-122"/>
                <a:ea typeface="宋体" pitchFamily="2" charset="-122"/>
              </a:rPr>
              <a:t>非法拘禁</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敲诈勒索</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故意毁坏财物</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聚众斗殴</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寻衅滋事</a:t>
            </a:r>
            <a:r>
              <a:rPr lang="zh-CN" altLang="zh-CN" sz="2400" dirty="0" smtClean="0">
                <a:latin typeface="宋体" pitchFamily="2" charset="-122"/>
                <a:ea typeface="宋体" pitchFamily="2" charset="-122"/>
              </a:rPr>
              <a:t>等。同时，还可能伴随实施</a:t>
            </a:r>
            <a:r>
              <a:rPr lang="zh-CN" altLang="zh-CN" sz="2400" u="sng" dirty="0" smtClean="0">
                <a:latin typeface="宋体" pitchFamily="2" charset="-122"/>
                <a:ea typeface="宋体" pitchFamily="2" charset="-122"/>
              </a:rPr>
              <a:t>开设赌场</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组织卖淫</a:t>
            </a:r>
            <a:r>
              <a:rPr lang="zh-CN" altLang="zh-CN" sz="2400" dirty="0" smtClean="0">
                <a:latin typeface="宋体" pitchFamily="2" charset="-122"/>
                <a:ea typeface="宋体" pitchFamily="2" charset="-122"/>
              </a:rPr>
              <a:t>、</a:t>
            </a:r>
            <a:r>
              <a:rPr lang="zh-CN" altLang="zh-CN" sz="2400" u="sng" dirty="0" smtClean="0">
                <a:latin typeface="宋体" pitchFamily="2" charset="-122"/>
                <a:ea typeface="宋体" pitchFamily="2" charset="-122"/>
              </a:rPr>
              <a:t>强迫卖淫</a:t>
            </a:r>
            <a:r>
              <a:rPr lang="zh-CN" altLang="zh-CN" sz="2400" dirty="0" smtClean="0">
                <a:latin typeface="宋体" pitchFamily="2" charset="-122"/>
                <a:ea typeface="宋体" pitchFamily="2" charset="-122"/>
              </a:rPr>
              <a:t>、贩卖毒品、运输毒品、制造毒品、抢劫、抢夺、聚众扰乱社会秩序、聚众扰乱公共场所秩序、交通秩序以及聚众“打砸抢”等。</a:t>
            </a:r>
            <a:r>
              <a:rPr lang="zh-CN" altLang="en-US" sz="2400" dirty="0" smtClean="0">
                <a:latin typeface="宋体" pitchFamily="2" charset="-122"/>
                <a:ea typeface="宋体" pitchFamily="2" charset="-122"/>
              </a:rPr>
              <a:t>（</a:t>
            </a:r>
            <a:r>
              <a:rPr lang="zh-CN" altLang="en-US" sz="2400" u="sng" dirty="0" smtClean="0">
                <a:latin typeface="宋体" pitchFamily="2" charset="-122"/>
                <a:ea typeface="宋体" pitchFamily="2" charset="-122"/>
              </a:rPr>
              <a:t>下划线部分是“涉恶九类案件”</a:t>
            </a:r>
            <a:r>
              <a:rPr lang="zh-CN" altLang="en-US" sz="2400" dirty="0" smtClean="0">
                <a:latin typeface="宋体" pitchFamily="2" charset="-122"/>
                <a:ea typeface="宋体" pitchFamily="2" charset="-122"/>
              </a:rPr>
              <a:t>）</a:t>
            </a:r>
            <a:endParaRPr lang="zh-CN" altLang="zh-CN" sz="2400" dirty="0" smtClean="0">
              <a:latin typeface="宋体" pitchFamily="2" charset="-122"/>
              <a:ea typeface="宋体" pitchFamily="2" charset="-122"/>
            </a:endParaRPr>
          </a:p>
          <a:p>
            <a:pPr marL="252095" indent="-252095" algn="just" defTabSz="1007745" eaLnBrk="1" hangingPunct="1">
              <a:lnSpc>
                <a:spcPct val="130000"/>
              </a:lnSpc>
              <a:spcBef>
                <a:spcPts val="800"/>
              </a:spcBef>
              <a:buFont typeface="Arial" panose="020B0604020202020204" pitchFamily="34" charset="0"/>
              <a:buNone/>
              <a:defRPr/>
            </a:pPr>
            <a:endParaRPr lang="en-US" altLang="zh-CN" sz="2400" dirty="0" smtClean="0">
              <a:latin typeface="宋体" pitchFamily="2" charset="-122"/>
              <a:ea typeface="宋体" pitchFamily="2" charset="-122"/>
            </a:endParaRPr>
          </a:p>
        </p:txBody>
      </p:sp>
    </p:spTree>
  </p:cSld>
  <p:clrMapOvr>
    <a:masterClrMapping/>
  </p:clrMapOvr>
  <p:transition spd="slow">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组合 1"/>
          <p:cNvGrpSpPr>
            <a:grpSpLocks/>
          </p:cNvGrpSpPr>
          <p:nvPr/>
        </p:nvGrpSpPr>
        <p:grpSpPr bwMode="auto">
          <a:xfrm>
            <a:off x="-44450" y="4830763"/>
            <a:ext cx="10736263" cy="2744787"/>
            <a:chOff x="-70" y="6365"/>
            <a:chExt cx="16908" cy="4322"/>
          </a:xfrm>
        </p:grpSpPr>
        <p:pic>
          <p:nvPicPr>
            <p:cNvPr id="46088" name="图片 3"/>
            <p:cNvPicPr>
              <a:picLocks noChangeAspect="1"/>
            </p:cNvPicPr>
            <p:nvPr/>
          </p:nvPicPr>
          <p:blipFill>
            <a:blip r:embed="rId5" cstate="print"/>
            <a:srcRect/>
            <a:stretch>
              <a:fillRect/>
            </a:stretch>
          </p:blipFill>
          <p:spPr bwMode="auto">
            <a:xfrm>
              <a:off x="0" y="6365"/>
              <a:ext cx="7483" cy="4008"/>
            </a:xfrm>
            <a:prstGeom prst="rect">
              <a:avLst/>
            </a:prstGeom>
            <a:noFill/>
            <a:ln w="9525">
              <a:noFill/>
              <a:miter lim="800000"/>
              <a:headEnd/>
              <a:tailEnd/>
            </a:ln>
          </p:spPr>
        </p:pic>
        <p:pic>
          <p:nvPicPr>
            <p:cNvPr id="46089" name="图片 5"/>
            <p:cNvPicPr>
              <a:picLocks noChangeAspect="1"/>
            </p:cNvPicPr>
            <p:nvPr/>
          </p:nvPicPr>
          <p:blipFill>
            <a:blip r:embed="rId6" cstate="print"/>
            <a:srcRect/>
            <a:stretch>
              <a:fillRect/>
            </a:stretch>
          </p:blipFill>
          <p:spPr bwMode="auto">
            <a:xfrm>
              <a:off x="-70" y="10057"/>
              <a:ext cx="16908" cy="631"/>
            </a:xfrm>
            <a:prstGeom prst="rect">
              <a:avLst/>
            </a:prstGeom>
            <a:noFill/>
            <a:ln w="9525">
              <a:noFill/>
              <a:miter lim="800000"/>
              <a:headEnd/>
              <a:tailEnd/>
            </a:ln>
          </p:spPr>
        </p:pic>
      </p:grpSp>
      <p:grpSp>
        <p:nvGrpSpPr>
          <p:cNvPr id="46082" name="组合 2"/>
          <p:cNvGrpSpPr>
            <a:grpSpLocks/>
          </p:cNvGrpSpPr>
          <p:nvPr/>
        </p:nvGrpSpPr>
        <p:grpSpPr bwMode="auto">
          <a:xfrm>
            <a:off x="4803775" y="3084513"/>
            <a:ext cx="5675313" cy="1241425"/>
            <a:chOff x="5939435" y="1447353"/>
            <a:chExt cx="1987917" cy="389335"/>
          </a:xfrm>
        </p:grpSpPr>
        <p:sp>
          <p:nvSpPr>
            <p:cNvPr id="11" name="矩形 15"/>
            <p:cNvSpPr/>
            <p:nvPr>
              <p:custDataLst>
                <p:tags r:id="rId2"/>
              </p:custDataLst>
            </p:nvPr>
          </p:nvSpPr>
          <p:spPr>
            <a:xfrm>
              <a:off x="6035634" y="1492659"/>
              <a:ext cx="1831108" cy="344029"/>
            </a:xfrm>
            <a:custGeom>
              <a:avLst/>
              <a:gdLst>
                <a:gd name="connsiteX0" fmla="*/ 0 w 3744416"/>
                <a:gd name="connsiteY0" fmla="*/ 0 h 689605"/>
                <a:gd name="connsiteX1" fmla="*/ 3744416 w 3744416"/>
                <a:gd name="connsiteY1" fmla="*/ 0 h 689605"/>
                <a:gd name="connsiteX2" fmla="*/ 3744416 w 3744416"/>
                <a:gd name="connsiteY2" fmla="*/ 689605 h 689605"/>
                <a:gd name="connsiteX3" fmla="*/ 0 w 3744416"/>
                <a:gd name="connsiteY3" fmla="*/ 689605 h 689605"/>
                <a:gd name="connsiteX4" fmla="*/ 0 w 3744416"/>
                <a:gd name="connsiteY4" fmla="*/ 0 h 689605"/>
                <a:gd name="connsiteX0-1" fmla="*/ 39188 w 3783604"/>
                <a:gd name="connsiteY0-2" fmla="*/ 0 h 689605"/>
                <a:gd name="connsiteX1-3" fmla="*/ 3783604 w 3783604"/>
                <a:gd name="connsiteY1-4" fmla="*/ 0 h 689605"/>
                <a:gd name="connsiteX2-5" fmla="*/ 3783604 w 3783604"/>
                <a:gd name="connsiteY2-6" fmla="*/ 689605 h 689605"/>
                <a:gd name="connsiteX3-7" fmla="*/ 0 w 3783604"/>
                <a:gd name="connsiteY3-8" fmla="*/ 572039 h 689605"/>
                <a:gd name="connsiteX4-9" fmla="*/ 39188 w 3783604"/>
                <a:gd name="connsiteY4-10" fmla="*/ 0 h 6896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3604" h="689605">
                  <a:moveTo>
                    <a:pt x="39188" y="0"/>
                  </a:moveTo>
                  <a:lnTo>
                    <a:pt x="3783604" y="0"/>
                  </a:lnTo>
                  <a:lnTo>
                    <a:pt x="3783604" y="689605"/>
                  </a:lnTo>
                  <a:lnTo>
                    <a:pt x="0" y="572039"/>
                  </a:lnTo>
                  <a:lnTo>
                    <a:pt x="39188" y="0"/>
                  </a:lnTo>
                  <a:close/>
                </a:path>
              </a:pathLst>
            </a:custGeom>
            <a:gradFill>
              <a:gsLst>
                <a:gs pos="0">
                  <a:schemeClr val="tx1"/>
                </a:gs>
                <a:gs pos="100000">
                  <a:schemeClr val="tx1">
                    <a:alpha val="9000"/>
                  </a:schemeClr>
                </a:gs>
              </a:gsLst>
              <a:lin ang="5400000" scaled="0"/>
            </a:gradFill>
            <a:ln w="25400" cap="flat" cmpd="sng" algn="ctr">
              <a:noFill/>
              <a:prstDash val="solid"/>
            </a:ln>
            <a:effectLst/>
          </p:spPr>
          <p:txBody>
            <a:bodyPr lIns="60142" tIns="30071" rIns="60142" bIns="30071" anchor="ctr"/>
            <a:lstStyle/>
            <a:p>
              <a:pPr algn="ctr" fontAlgn="auto">
                <a:spcBef>
                  <a:spcPts val="0"/>
                </a:spcBef>
                <a:spcAft>
                  <a:spcPts val="0"/>
                </a:spcAft>
                <a:defRPr/>
              </a:pPr>
              <a:endParaRPr lang="en-US" sz="1185" kern="0">
                <a:solidFill>
                  <a:sysClr val="window" lastClr="FFFFFF"/>
                </a:solidFill>
                <a:latin typeface="Calibri" panose="020F0502020204030204"/>
                <a:ea typeface="+mn-ea"/>
              </a:endParaRPr>
            </a:p>
          </p:txBody>
        </p:sp>
        <p:sp>
          <p:nvSpPr>
            <p:cNvPr id="46087" name="矩形 11"/>
            <p:cNvSpPr>
              <a:spLocks noChangeArrowheads="1"/>
            </p:cNvSpPr>
            <p:nvPr>
              <p:custDataLst>
                <p:tags r:id="rId3"/>
              </p:custDataLst>
            </p:nvPr>
          </p:nvSpPr>
          <p:spPr bwMode="auto">
            <a:xfrm>
              <a:off x="5939435" y="1447353"/>
              <a:ext cx="1987917" cy="343214"/>
            </a:xfrm>
            <a:prstGeom prst="rect">
              <a:avLst/>
            </a:prstGeom>
            <a:solidFill>
              <a:srgbClr val="0070C0"/>
            </a:solidFill>
            <a:ln w="25400" algn="ctr">
              <a:solidFill>
                <a:srgbClr val="FFFFFF"/>
              </a:solidFill>
              <a:miter lim="800000"/>
              <a:headEnd/>
              <a:tailEnd/>
            </a:ln>
          </p:spPr>
          <p:txBody>
            <a:bodyPr lIns="60142" tIns="30071" rIns="60142" bIns="30071" anchor="ctr"/>
            <a:lstStyle/>
            <a:p>
              <a:pPr algn="ctr">
                <a:lnSpc>
                  <a:spcPct val="130000"/>
                </a:lnSpc>
              </a:pPr>
              <a:r>
                <a:rPr lang="zh-CN" altLang="en-US" sz="2800" b="1">
                  <a:solidFill>
                    <a:srgbClr val="FFFF00"/>
                  </a:solidFill>
                  <a:latin typeface="宋体" charset="-122"/>
                </a:rPr>
                <a:t>黑恶势力犯罪的表现</a:t>
              </a:r>
            </a:p>
          </p:txBody>
        </p:sp>
      </p:grpSp>
      <p:sp>
        <p:nvSpPr>
          <p:cNvPr id="10" name="椭圆 9"/>
          <p:cNvSpPr/>
          <p:nvPr>
            <p:custDataLst>
              <p:tags r:id="rId1"/>
            </p:custDataLst>
          </p:nvPr>
        </p:nvSpPr>
        <p:spPr>
          <a:xfrm>
            <a:off x="3051947" y="2770860"/>
            <a:ext cx="1589607" cy="1597247"/>
          </a:xfrm>
          <a:prstGeom prst="ellipse">
            <a:avLst/>
          </a:prstGeom>
          <a:solidFill>
            <a:srgbClr val="FFFFFF"/>
          </a:solidFill>
          <a:ln w="63500" cap="flat" cmpd="sng" algn="ctr">
            <a:solidFill>
              <a:srgbClr val="0070C0"/>
            </a:solidFill>
            <a:prstDash val="solid"/>
          </a:ln>
          <a:effectLst>
            <a:innerShdw blurRad="63500" dist="63500" dir="13200000">
              <a:schemeClr val="tx1">
                <a:alpha val="20000"/>
              </a:schemeClr>
            </a:innerShdw>
          </a:effectLst>
        </p:spPr>
        <p:txBody>
          <a:bodyPr lIns="0" tIns="0" rIns="0" bIns="0" anchor="ctr"/>
          <a:lstStyle/>
          <a:p>
            <a:pPr algn="ctr">
              <a:defRPr/>
            </a:pPr>
            <a:r>
              <a:rPr lang="en-US" altLang="zh-CN" sz="9355" dirty="0">
                <a:solidFill>
                  <a:srgbClr val="0070C0"/>
                </a:solidFill>
                <a:latin typeface="Impact" panose="020B0806030902050204" pitchFamily="34" charset="0"/>
                <a:ea typeface="微软雅黑" pitchFamily="34" charset="-122"/>
              </a:rPr>
              <a:t>2</a:t>
            </a:r>
          </a:p>
        </p:txBody>
      </p:sp>
    </p:spTree>
  </p:cSld>
  <p:clrMapOvr>
    <a:masterClrMapping/>
  </p:clrMapOvr>
  <p:transition spd="slow">
    <p:zoom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5013" y="1349827"/>
            <a:ext cx="9221787" cy="5171849"/>
          </a:xfrm>
        </p:spPr>
        <p:txBody>
          <a:bodyPr/>
          <a:lstStyle/>
          <a:p>
            <a:pPr>
              <a:lnSpc>
                <a:spcPct val="200000"/>
              </a:lnSpc>
              <a:defRPr/>
            </a:pPr>
            <a:r>
              <a:rPr lang="en-US" altLang="zh-CN" sz="2000" dirty="0" smtClean="0">
                <a:effectLst>
                  <a:outerShdw blurRad="38100" dist="38100" dir="2700000" algn="tl">
                    <a:srgbClr val="000000">
                      <a:alpha val="43137"/>
                    </a:srgbClr>
                  </a:outerShdw>
                </a:effectLst>
              </a:rPr>
              <a:t>         </a:t>
            </a:r>
            <a:r>
              <a:rPr lang="zh-CN" altLang="en-US" sz="2800" dirty="0" smtClean="0">
                <a:latin typeface="宋体" pitchFamily="2" charset="-122"/>
                <a:ea typeface="宋体" pitchFamily="2" charset="-122"/>
              </a:rPr>
              <a:t>在</a:t>
            </a:r>
            <a:r>
              <a:rPr lang="zh-CN" altLang="zh-CN" sz="2800" dirty="0" smtClean="0">
                <a:latin typeface="宋体" pitchFamily="2" charset="-122"/>
                <a:ea typeface="宋体" pitchFamily="2" charset="-122"/>
              </a:rPr>
              <a:t>《</a:t>
            </a:r>
            <a:r>
              <a:rPr lang="zh-CN" altLang="zh-CN" sz="2800" dirty="0" smtClean="0">
                <a:latin typeface="宋体" pitchFamily="2" charset="-122"/>
                <a:ea typeface="宋体" pitchFamily="2" charset="-122"/>
              </a:rPr>
              <a:t>关于开展扫黑除恶专项斗争的通</a:t>
            </a:r>
            <a:r>
              <a:rPr lang="zh-CN" altLang="zh-CN" sz="2800" dirty="0" smtClean="0">
                <a:latin typeface="宋体" pitchFamily="2" charset="-122"/>
                <a:ea typeface="宋体" pitchFamily="2" charset="-122"/>
              </a:rPr>
              <a:t>知</a:t>
            </a:r>
            <a:r>
              <a:rPr lang="en-US" altLang="zh-CN" sz="2800" dirty="0" smtClean="0">
                <a:latin typeface="宋体" pitchFamily="2" charset="-122"/>
                <a:ea typeface="宋体" pitchFamily="2" charset="-122"/>
              </a:rPr>
              <a:t>》</a:t>
            </a:r>
            <a:r>
              <a:rPr lang="zh-CN" altLang="en-US" sz="2800" dirty="0" smtClean="0">
                <a:latin typeface="宋体" pitchFamily="2" charset="-122"/>
                <a:ea typeface="宋体" pitchFamily="2" charset="-122"/>
              </a:rPr>
              <a:t>中，明确了</a:t>
            </a:r>
            <a:r>
              <a:rPr lang="en-US" altLang="zh-CN" sz="2800" dirty="0" smtClean="0">
                <a:latin typeface="宋体" pitchFamily="2" charset="-122"/>
                <a:ea typeface="宋体" pitchFamily="2" charset="-122"/>
              </a:rPr>
              <a:t>10</a:t>
            </a:r>
            <a:r>
              <a:rPr lang="zh-CN" altLang="en-US" sz="2800" dirty="0" smtClean="0">
                <a:latin typeface="宋体" pitchFamily="2" charset="-122"/>
                <a:ea typeface="宋体" pitchFamily="2" charset="-122"/>
              </a:rPr>
              <a:t>类</a:t>
            </a:r>
            <a:r>
              <a:rPr lang="zh-CN" altLang="en-US" sz="2800" dirty="0" smtClean="0">
                <a:latin typeface="宋体" pitchFamily="2" charset="-122"/>
                <a:ea typeface="宋体" pitchFamily="2" charset="-122"/>
              </a:rPr>
              <a:t>打击</a:t>
            </a:r>
            <a:r>
              <a:rPr lang="zh-CN" altLang="en-US" sz="2800" dirty="0" smtClean="0">
                <a:latin typeface="宋体" pitchFamily="2" charset="-122"/>
                <a:ea typeface="宋体" pitchFamily="2" charset="-122"/>
              </a:rPr>
              <a:t>重</a:t>
            </a:r>
            <a:r>
              <a:rPr lang="zh-CN" altLang="en-US" sz="2800" dirty="0" smtClean="0">
                <a:latin typeface="宋体" pitchFamily="2" charset="-122"/>
                <a:ea typeface="宋体" pitchFamily="2" charset="-122"/>
              </a:rPr>
              <a:t>点，即</a:t>
            </a:r>
            <a:r>
              <a:rPr lang="zh-CN" altLang="en-US" sz="2800" dirty="0" smtClean="0">
                <a:latin typeface="宋体" pitchFamily="2" charset="-122"/>
                <a:ea typeface="宋体" pitchFamily="2" charset="-122"/>
              </a:rPr>
              <a:t>黑恶势力犯罪的</a:t>
            </a:r>
            <a:r>
              <a:rPr lang="en-US" altLang="zh-CN" sz="2800" dirty="0" smtClean="0">
                <a:latin typeface="宋体" pitchFamily="2" charset="-122"/>
                <a:ea typeface="宋体" pitchFamily="2" charset="-122"/>
              </a:rPr>
              <a:t>10</a:t>
            </a:r>
            <a:r>
              <a:rPr lang="zh-CN" altLang="en-US" sz="2800" dirty="0" smtClean="0">
                <a:latin typeface="宋体" pitchFamily="2" charset="-122"/>
                <a:ea typeface="宋体" pitchFamily="2" charset="-122"/>
              </a:rPr>
              <a:t>种表现形</a:t>
            </a:r>
            <a:r>
              <a:rPr lang="zh-CN" altLang="en-US" sz="2800" dirty="0" smtClean="0">
                <a:latin typeface="宋体" pitchFamily="2" charset="-122"/>
                <a:ea typeface="宋体" pitchFamily="2" charset="-122"/>
              </a:rPr>
              <a:t>式，</a:t>
            </a:r>
            <a:r>
              <a:rPr lang="zh-CN" altLang="en-US" sz="2800" dirty="0" smtClean="0">
                <a:latin typeface="宋体" pitchFamily="2" charset="-122"/>
                <a:ea typeface="宋体" pitchFamily="2" charset="-122"/>
              </a:rPr>
              <a:t>分别是：</a:t>
            </a:r>
            <a:endParaRPr lang="zh-CN" altLang="en-US" sz="2800" dirty="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威胁政治安全特别是制度安全、政权安全以及向政治领域渗透</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的黑恶势力</a:t>
            </a:r>
            <a:endParaRPr lang="zh-CN" altLang="en-US" sz="2400" b="1" smtClean="0">
              <a:latin typeface="宋体" charset="-122"/>
              <a:ea typeface="宋体" charset="-122"/>
            </a:endParaRPr>
          </a:p>
        </p:txBody>
      </p:sp>
      <p:pic>
        <p:nvPicPr>
          <p:cNvPr id="48130" name="图片 3" descr="1.jpg"/>
          <p:cNvPicPr>
            <a:picLocks/>
          </p:cNvPicPr>
          <p:nvPr/>
        </p:nvPicPr>
        <p:blipFill>
          <a:blip r:embed="rId2" cstate="print"/>
          <a:srcRect/>
          <a:stretch>
            <a:fillRect/>
          </a:stretch>
        </p:blipFill>
        <p:spPr bwMode="auto">
          <a:xfrm>
            <a:off x="2133600" y="727075"/>
            <a:ext cx="6480175" cy="4679950"/>
          </a:xfrm>
          <a:prstGeom prst="rect">
            <a:avLst/>
          </a:prstGeom>
          <a:noFill/>
          <a:ln w="9525">
            <a:noFill/>
            <a:miter lim="800000"/>
            <a:headEnd/>
            <a:tailEnd/>
          </a:ln>
        </p:spPr>
      </p:pic>
    </p:spTree>
  </p:cSld>
  <p:clrMapOvr>
    <a:masterClrMapping/>
  </p:clrMapOvr>
  <p:transition spd="med">
    <p:spli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标题 1"/>
          <p:cNvSpPr>
            <a:spLocks noGrp="1"/>
          </p:cNvSpPr>
          <p:nvPr>
            <p:ph type="title"/>
          </p:nvPr>
        </p:nvSpPr>
        <p:spPr>
          <a:xfrm>
            <a:off x="750888" y="6035675"/>
            <a:ext cx="9221787" cy="1039813"/>
          </a:xfrm>
        </p:spPr>
        <p:txBody>
          <a:bodyPr/>
          <a:lstStyle/>
          <a:p>
            <a:pPr algn="ctr">
              <a:lnSpc>
                <a:spcPct val="110000"/>
              </a:lnSpc>
            </a:pPr>
            <a:r>
              <a:rPr lang="zh-CN" altLang="zh-CN" sz="2400" b="1" smtClean="0">
                <a:latin typeface="宋体" charset="-122"/>
                <a:ea typeface="宋体" charset="-122"/>
              </a:rPr>
              <a:t>把持基层政权、操纵破坏基层换届选举</a:t>
            </a:r>
            <a:r>
              <a:rPr lang="zh-CN" altLang="en-US" sz="2400" b="1" smtClean="0">
                <a:latin typeface="宋体" charset="-122"/>
                <a:ea typeface="宋体" charset="-122"/>
              </a:rPr>
              <a:t>，以及</a:t>
            </a:r>
            <a:r>
              <a:rPr lang="zh-CN" altLang="zh-CN" sz="2400" b="1" smtClean="0">
                <a:latin typeface="宋体" charset="-122"/>
                <a:ea typeface="宋体" charset="-122"/>
              </a:rPr>
              <a:t>垄断农村资源、</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侵吞集体资产的黑恶势力</a:t>
            </a:r>
            <a:endParaRPr lang="zh-CN" altLang="en-US" sz="2400" b="1" smtClean="0">
              <a:latin typeface="宋体" charset="-122"/>
              <a:ea typeface="宋体" charset="-122"/>
            </a:endParaRPr>
          </a:p>
        </p:txBody>
      </p:sp>
      <p:pic>
        <p:nvPicPr>
          <p:cNvPr id="49154" name="图片 2" descr="2.jpg"/>
          <p:cNvPicPr>
            <a:picLocks/>
          </p:cNvPicPr>
          <p:nvPr/>
        </p:nvPicPr>
        <p:blipFill>
          <a:blip r:embed="rId2" cstate="print"/>
          <a:srcRect/>
          <a:stretch>
            <a:fillRect/>
          </a:stretch>
        </p:blipFill>
        <p:spPr bwMode="auto">
          <a:xfrm>
            <a:off x="2209800" y="898525"/>
            <a:ext cx="6480175" cy="46799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795338" y="323850"/>
            <a:ext cx="9221787" cy="998538"/>
          </a:xfrm>
        </p:spPr>
        <p:txBody>
          <a:bodyPr/>
          <a:lstStyle/>
          <a:p>
            <a:pPr algn="ctr" eaLnBrk="1" hangingPunct="1"/>
            <a:r>
              <a:rPr lang="zh-CN" altLang="en-US" sz="3600" b="1" dirty="0" smtClean="0">
                <a:solidFill>
                  <a:srgbClr val="FFFF00"/>
                </a:solidFill>
                <a:latin typeface="宋体" charset="-122"/>
                <a:ea typeface="宋体" charset="-122"/>
              </a:rPr>
              <a:t>打击黑恶势力犯罪工作的历史沿革</a:t>
            </a:r>
            <a:endParaRPr lang="zh-CN" altLang="en-US" sz="3600" b="1" dirty="0" smtClean="0">
              <a:solidFill>
                <a:srgbClr val="FFFF00"/>
              </a:solidFill>
              <a:latin typeface="宋体" charset="-122"/>
              <a:ea typeface="宋体" charset="-122"/>
            </a:endParaRPr>
          </a:p>
        </p:txBody>
      </p:sp>
      <p:sp>
        <p:nvSpPr>
          <p:cNvPr id="36866" name="Rectangle 3"/>
          <p:cNvSpPr>
            <a:spLocks noGrp="1"/>
          </p:cNvSpPr>
          <p:nvPr>
            <p:ph type="body" idx="1"/>
          </p:nvPr>
        </p:nvSpPr>
        <p:spPr>
          <a:xfrm>
            <a:off x="764042" y="1453924"/>
            <a:ext cx="9221787" cy="5643561"/>
          </a:xfrm>
        </p:spPr>
        <p:txBody>
          <a:bodyPr/>
          <a:lstStyle/>
          <a:p>
            <a:pPr marL="252095" indent="-252095" algn="just" defTabSz="1007745" eaLnBrk="1" hangingPunct="1">
              <a:lnSpc>
                <a:spcPct val="145000"/>
              </a:lnSpc>
              <a:spcBef>
                <a:spcPts val="800"/>
              </a:spcBef>
              <a:buFont typeface="Arial" panose="020B0604020202020204" pitchFamily="34" charset="0"/>
              <a:buNone/>
              <a:defRPr/>
            </a:pPr>
            <a:r>
              <a:rPr lang="en-US" altLang="zh-CN" sz="2000" dirty="0" smtClean="0"/>
              <a:t>         </a:t>
            </a:r>
            <a:r>
              <a:rPr lang="zh-CN" altLang="en-US" sz="2000" dirty="0" smtClean="0">
                <a:effectLst>
                  <a:outerShdw blurRad="38100" dist="38100" dir="2700000" algn="tl">
                    <a:srgbClr val="C0C0C0"/>
                  </a:outerShdw>
                </a:effectLst>
                <a:latin typeface="宋体" pitchFamily="2" charset="-122"/>
                <a:ea typeface="宋体" pitchFamily="2" charset="-122"/>
                <a:cs typeface="+mn-cs"/>
              </a:rPr>
              <a:t>一</a:t>
            </a:r>
            <a:r>
              <a:rPr lang="zh-CN" altLang="en-US" sz="2000" dirty="0" smtClean="0">
                <a:effectLst>
                  <a:outerShdw blurRad="38100" dist="38100" dir="2700000" algn="tl">
                    <a:srgbClr val="C0C0C0"/>
                  </a:outerShdw>
                </a:effectLst>
                <a:latin typeface="宋体" pitchFamily="2" charset="-122"/>
                <a:ea typeface="宋体" pitchFamily="2" charset="-122"/>
                <a:cs typeface="+mn-cs"/>
              </a:rPr>
              <a:t>、</a:t>
            </a:r>
            <a:r>
              <a:rPr lang="en-US" altLang="zh-CN" sz="2000" dirty="0" smtClean="0">
                <a:effectLst>
                  <a:outerShdw blurRad="38100" dist="38100" dir="2700000" algn="tl">
                    <a:srgbClr val="C0C0C0"/>
                  </a:outerShdw>
                </a:effectLst>
                <a:latin typeface="宋体" pitchFamily="2" charset="-122"/>
                <a:ea typeface="宋体" pitchFamily="2" charset="-122"/>
                <a:cs typeface="+mn-cs"/>
              </a:rPr>
              <a:t>2000</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12</a:t>
            </a:r>
            <a:r>
              <a:rPr lang="zh-CN" altLang="en-US" sz="2000" dirty="0" smtClean="0">
                <a:effectLst>
                  <a:outerShdw blurRad="38100" dist="38100" dir="2700000" algn="tl">
                    <a:srgbClr val="C0C0C0"/>
                  </a:outerShdw>
                </a:effectLst>
                <a:latin typeface="宋体" pitchFamily="2" charset="-122"/>
                <a:ea typeface="宋体" pitchFamily="2" charset="-122"/>
                <a:cs typeface="+mn-cs"/>
              </a:rPr>
              <a:t>月，党中央部署从</a:t>
            </a:r>
            <a:r>
              <a:rPr lang="en-US" altLang="zh-CN" sz="2000" dirty="0" smtClean="0">
                <a:effectLst>
                  <a:outerShdw blurRad="38100" dist="38100" dir="2700000" algn="tl">
                    <a:srgbClr val="C0C0C0"/>
                  </a:outerShdw>
                </a:effectLst>
                <a:latin typeface="宋体" pitchFamily="2" charset="-122"/>
                <a:ea typeface="宋体" pitchFamily="2" charset="-122"/>
                <a:cs typeface="+mn-cs"/>
              </a:rPr>
              <a:t>2000</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12</a:t>
            </a:r>
            <a:r>
              <a:rPr lang="zh-CN" altLang="en-US" sz="2000" dirty="0" smtClean="0">
                <a:effectLst>
                  <a:outerShdw blurRad="38100" dist="38100" dir="2700000" algn="tl">
                    <a:srgbClr val="C0C0C0"/>
                  </a:outerShdw>
                </a:effectLst>
                <a:latin typeface="宋体" pitchFamily="2" charset="-122"/>
                <a:ea typeface="宋体" pitchFamily="2" charset="-122"/>
                <a:cs typeface="+mn-cs"/>
              </a:rPr>
              <a:t>月至</a:t>
            </a:r>
            <a:r>
              <a:rPr lang="en-US" altLang="zh-CN" sz="2000" dirty="0" smtClean="0">
                <a:effectLst>
                  <a:outerShdw blurRad="38100" dist="38100" dir="2700000" algn="tl">
                    <a:srgbClr val="C0C0C0"/>
                  </a:outerShdw>
                </a:effectLst>
                <a:latin typeface="宋体" pitchFamily="2" charset="-122"/>
                <a:ea typeface="宋体" pitchFamily="2" charset="-122"/>
                <a:cs typeface="+mn-cs"/>
              </a:rPr>
              <a:t>2010</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10</a:t>
            </a:r>
            <a:r>
              <a:rPr lang="zh-CN" altLang="en-US" sz="2000" dirty="0" smtClean="0">
                <a:effectLst>
                  <a:outerShdw blurRad="38100" dist="38100" dir="2700000" algn="tl">
                    <a:srgbClr val="C0C0C0"/>
                  </a:outerShdw>
                </a:effectLst>
                <a:latin typeface="宋体" pitchFamily="2" charset="-122"/>
                <a:ea typeface="宋体" pitchFamily="2" charset="-122"/>
                <a:cs typeface="+mn-cs"/>
              </a:rPr>
              <a:t>月，组织全国公安机关开展为期一年的打黑除恶专项斗争。同年，公安部成立“打黑办”，随后各省、市相继成立公安机关“打黑办”。</a:t>
            </a:r>
            <a:endParaRPr lang="en-US" altLang="zh-CN" sz="2000" b="1" dirty="0" smtClean="0">
              <a:effectLst>
                <a:outerShdw blurRad="38100" dist="38100" dir="2700000" algn="tl">
                  <a:srgbClr val="C0C0C0"/>
                </a:outerShdw>
              </a:effectLst>
              <a:latin typeface="楷体_GB2312" pitchFamily="49" charset="-122"/>
              <a:ea typeface="楷体_GB2312" pitchFamily="49" charset="-122"/>
              <a:cs typeface="+mn-cs"/>
            </a:endParaRPr>
          </a:p>
          <a:p>
            <a:pPr marL="252095" indent="-252095" algn="just" defTabSz="1007745" eaLnBrk="1" hangingPunct="1">
              <a:lnSpc>
                <a:spcPct val="145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cs typeface="+mn-cs"/>
              </a:rPr>
              <a:t>      二</a:t>
            </a:r>
            <a:r>
              <a:rPr lang="zh-CN" altLang="en-US" sz="2000" dirty="0" smtClean="0">
                <a:effectLst>
                  <a:outerShdw blurRad="38100" dist="38100" dir="2700000" algn="tl">
                    <a:srgbClr val="C0C0C0"/>
                  </a:outerShdw>
                </a:effectLst>
                <a:latin typeface="宋体" pitchFamily="2" charset="-122"/>
                <a:ea typeface="宋体" pitchFamily="2" charset="-122"/>
                <a:cs typeface="+mn-cs"/>
              </a:rPr>
              <a:t>、</a:t>
            </a:r>
            <a:r>
              <a:rPr lang="en-US" altLang="zh-CN" sz="2000" dirty="0" smtClean="0">
                <a:effectLst>
                  <a:outerShdw blurRad="38100" dist="38100" dir="2700000" algn="tl">
                    <a:srgbClr val="C0C0C0"/>
                  </a:outerShdw>
                </a:effectLst>
                <a:latin typeface="宋体" pitchFamily="2" charset="-122"/>
                <a:ea typeface="宋体" pitchFamily="2" charset="-122"/>
                <a:cs typeface="+mn-cs"/>
              </a:rPr>
              <a:t>2001</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4</a:t>
            </a:r>
            <a:r>
              <a:rPr lang="zh-CN" altLang="en-US" sz="2000" dirty="0" smtClean="0">
                <a:effectLst>
                  <a:outerShdw blurRad="38100" dist="38100" dir="2700000" algn="tl">
                    <a:srgbClr val="C0C0C0"/>
                  </a:outerShdw>
                </a:effectLst>
                <a:latin typeface="宋体" pitchFamily="2" charset="-122"/>
                <a:ea typeface="宋体" pitchFamily="2" charset="-122"/>
                <a:cs typeface="+mn-cs"/>
              </a:rPr>
              <a:t>月，中央政法委召开社会治安工作会议，将打黑除恶专项斗争延长到</a:t>
            </a:r>
            <a:r>
              <a:rPr lang="en-US" altLang="zh-CN" sz="2000" dirty="0" smtClean="0">
                <a:effectLst>
                  <a:outerShdw blurRad="38100" dist="38100" dir="2700000" algn="tl">
                    <a:srgbClr val="C0C0C0"/>
                  </a:outerShdw>
                </a:effectLst>
                <a:latin typeface="宋体" pitchFamily="2" charset="-122"/>
                <a:ea typeface="宋体" pitchFamily="2" charset="-122"/>
                <a:cs typeface="+mn-cs"/>
              </a:rPr>
              <a:t>2003</a:t>
            </a:r>
            <a:r>
              <a:rPr lang="zh-CN" altLang="en-US" sz="2000" dirty="0" smtClean="0">
                <a:effectLst>
                  <a:outerShdw blurRad="38100" dist="38100" dir="2700000" algn="tl">
                    <a:srgbClr val="C0C0C0"/>
                  </a:outerShdw>
                </a:effectLst>
                <a:latin typeface="宋体" pitchFamily="2" charset="-122"/>
                <a:ea typeface="宋体" pitchFamily="2" charset="-122"/>
                <a:cs typeface="+mn-cs"/>
              </a:rPr>
              <a:t>年</a:t>
            </a:r>
            <a:r>
              <a:rPr lang="en-US" altLang="zh-CN" sz="2000" dirty="0" smtClean="0">
                <a:effectLst>
                  <a:outerShdw blurRad="38100" dist="38100" dir="2700000" algn="tl">
                    <a:srgbClr val="C0C0C0"/>
                  </a:outerShdw>
                </a:effectLst>
                <a:latin typeface="宋体" pitchFamily="2" charset="-122"/>
                <a:ea typeface="宋体" pitchFamily="2" charset="-122"/>
                <a:cs typeface="+mn-cs"/>
              </a:rPr>
              <a:t>4</a:t>
            </a:r>
            <a:r>
              <a:rPr lang="zh-CN" altLang="en-US" sz="2000" dirty="0" smtClean="0">
                <a:effectLst>
                  <a:outerShdw blurRad="38100" dist="38100" dir="2700000" algn="tl">
                    <a:srgbClr val="C0C0C0"/>
                  </a:outerShdw>
                </a:effectLst>
                <a:latin typeface="宋体" pitchFamily="2" charset="-122"/>
                <a:ea typeface="宋体" pitchFamily="2" charset="-122"/>
                <a:cs typeface="+mn-cs"/>
              </a:rPr>
              <a:t>月。</a:t>
            </a:r>
            <a:endParaRPr lang="en-US" altLang="zh-CN" sz="200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45000"/>
              </a:lnSpc>
              <a:spcBef>
                <a:spcPts val="800"/>
              </a:spcBef>
              <a:buFont typeface="Arial" panose="020B0604020202020204" pitchFamily="34" charset="0"/>
              <a:buNone/>
              <a:defRPr/>
            </a:pPr>
            <a:r>
              <a:rPr lang="en-US" altLang="zh-CN" sz="2000" dirty="0" smtClean="0">
                <a:effectLst>
                  <a:outerShdw blurRad="38100" dist="38100" dir="2700000" algn="tl">
                    <a:srgbClr val="C0C0C0"/>
                  </a:outerShdw>
                </a:effectLst>
                <a:latin typeface="宋体" pitchFamily="2" charset="-122"/>
                <a:ea typeface="宋体" pitchFamily="2" charset="-122"/>
                <a:cs typeface="+mn-cs"/>
              </a:rPr>
              <a:t>      </a:t>
            </a:r>
            <a:r>
              <a:rPr lang="zh-CN" altLang="en-US" sz="2000" dirty="0" smtClean="0">
                <a:effectLst>
                  <a:outerShdw blurRad="38100" dist="38100" dir="2700000" algn="tl">
                    <a:srgbClr val="C0C0C0"/>
                  </a:outerShdw>
                </a:effectLst>
                <a:latin typeface="宋体" pitchFamily="2" charset="-122"/>
                <a:ea typeface="宋体" pitchFamily="2" charset="-122"/>
                <a:cs typeface="+mn-cs"/>
              </a:rPr>
              <a:t>三</a:t>
            </a:r>
            <a:r>
              <a:rPr lang="zh-CN" altLang="en-US" sz="2000" dirty="0" smtClean="0">
                <a:effectLst>
                  <a:outerShdw blurRad="38100" dist="38100" dir="2700000" algn="tl">
                    <a:srgbClr val="C0C0C0"/>
                  </a:outerShdw>
                </a:effectLst>
                <a:latin typeface="宋体" pitchFamily="2" charset="-122"/>
                <a:ea typeface="宋体" pitchFamily="2" charset="-122"/>
                <a:cs typeface="+mn-cs"/>
              </a:rPr>
              <a:t>、</a:t>
            </a:r>
            <a:r>
              <a:rPr lang="en-US" altLang="zh-CN" sz="2000" dirty="0" smtClean="0">
                <a:effectLst>
                  <a:outerShdw blurRad="38100" dist="38100" dir="2700000" algn="tl">
                    <a:srgbClr val="C0C0C0"/>
                  </a:outerShdw>
                </a:effectLst>
                <a:latin typeface="宋体" pitchFamily="2" charset="-122"/>
                <a:ea typeface="宋体" pitchFamily="2" charset="-122"/>
                <a:cs typeface="+mn-cs"/>
              </a:rPr>
              <a:t>2004</a:t>
            </a:r>
            <a:r>
              <a:rPr lang="zh-CN" altLang="en-US" sz="2000" dirty="0" smtClean="0">
                <a:effectLst>
                  <a:outerShdw blurRad="38100" dist="38100" dir="2700000" algn="tl">
                    <a:srgbClr val="C0C0C0"/>
                  </a:outerShdw>
                </a:effectLst>
                <a:latin typeface="宋体" pitchFamily="2" charset="-122"/>
                <a:ea typeface="宋体" pitchFamily="2" charset="-122"/>
                <a:cs typeface="+mn-cs"/>
              </a:rPr>
              <a:t>年起，公安部改变对有组织犯罪的工作策略，将“专项打击”升级为常态打击，将打黑除恶工作作为一项经常性的工作不间断开展和推进，保持严打常态</a:t>
            </a:r>
            <a:r>
              <a:rPr lang="zh-CN" altLang="en-US" sz="2000" dirty="0" smtClean="0">
                <a:effectLst>
                  <a:outerShdw blurRad="38100" dist="38100" dir="2700000" algn="tl">
                    <a:srgbClr val="C0C0C0"/>
                  </a:outerShdw>
                </a:effectLst>
                <a:latin typeface="宋体" pitchFamily="2" charset="-122"/>
                <a:ea typeface="宋体" pitchFamily="2" charset="-122"/>
              </a:rPr>
              <a:t>。</a:t>
            </a:r>
            <a:endParaRPr lang="en-US" altLang="zh-CN" sz="2000" dirty="0" smtClean="0">
              <a:effectLst>
                <a:outerShdw blurRad="38100" dist="38100" dir="2700000" algn="tl">
                  <a:srgbClr val="C0C0C0"/>
                </a:outerShdw>
              </a:effectLst>
              <a:latin typeface="宋体" pitchFamily="2" charset="-122"/>
              <a:ea typeface="宋体" pitchFamily="2" charset="-122"/>
            </a:endParaRPr>
          </a:p>
          <a:p>
            <a:pPr marL="252095" indent="-252095" algn="just" defTabSz="1007745" eaLnBrk="1" hangingPunct="1">
              <a:lnSpc>
                <a:spcPct val="145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rPr>
              <a:t>      四、</a:t>
            </a:r>
            <a:r>
              <a:rPr lang="en-US" altLang="zh-CN" sz="2000" dirty="0" smtClean="0">
                <a:effectLst>
                  <a:outerShdw blurRad="38100" dist="38100" dir="2700000" algn="tl">
                    <a:srgbClr val="C0C0C0"/>
                  </a:outerShdw>
                </a:effectLst>
                <a:latin typeface="宋体" pitchFamily="2" charset="-122"/>
                <a:ea typeface="宋体" pitchFamily="2" charset="-122"/>
              </a:rPr>
              <a:t>2006</a:t>
            </a:r>
            <a:r>
              <a:rPr lang="zh-CN" altLang="en-US" sz="2000" dirty="0" smtClean="0">
                <a:effectLst>
                  <a:outerShdw blurRad="38100" dist="38100" dir="2700000" algn="tl">
                    <a:srgbClr val="C0C0C0"/>
                  </a:outerShdw>
                </a:effectLst>
                <a:latin typeface="宋体" pitchFamily="2" charset="-122"/>
                <a:ea typeface="宋体" pitchFamily="2" charset="-122"/>
              </a:rPr>
              <a:t>年</a:t>
            </a:r>
            <a:r>
              <a:rPr lang="en-US" altLang="zh-CN" sz="2000" dirty="0" smtClean="0">
                <a:effectLst>
                  <a:outerShdw blurRad="38100" dist="38100" dir="2700000" algn="tl">
                    <a:srgbClr val="C0C0C0"/>
                  </a:outerShdw>
                </a:effectLst>
                <a:latin typeface="宋体" pitchFamily="2" charset="-122"/>
                <a:ea typeface="宋体" pitchFamily="2" charset="-122"/>
              </a:rPr>
              <a:t>2</a:t>
            </a:r>
            <a:r>
              <a:rPr lang="zh-CN" altLang="en-US" sz="2000" dirty="0" smtClean="0">
                <a:effectLst>
                  <a:outerShdw blurRad="38100" dist="38100" dir="2700000" algn="tl">
                    <a:srgbClr val="C0C0C0"/>
                  </a:outerShdw>
                </a:effectLst>
                <a:latin typeface="宋体" pitchFamily="2" charset="-122"/>
                <a:ea typeface="宋体" pitchFamily="2" charset="-122"/>
              </a:rPr>
              <a:t>月，中央政法委组织开展全国到黑除恶专项斗争。同年，中央层面成立了打黑除恶专项斗争协调小组，并设立全国“打黑办”。</a:t>
            </a:r>
            <a:endParaRPr lang="en-US" altLang="zh-CN" sz="2000" dirty="0" smtClean="0">
              <a:effectLst>
                <a:outerShdw blurRad="38100" dist="38100" dir="2700000" algn="tl">
                  <a:srgbClr val="C0C0C0"/>
                </a:outerShdw>
              </a:effectLst>
              <a:latin typeface="宋体" pitchFamily="2" charset="-122"/>
              <a:ea typeface="宋体" pitchFamily="2" charset="-122"/>
            </a:endParaRPr>
          </a:p>
          <a:p>
            <a:pPr marL="252095" indent="-252095" algn="just" defTabSz="1007745" eaLnBrk="1" hangingPunct="1">
              <a:lnSpc>
                <a:spcPct val="145000"/>
              </a:lnSpc>
              <a:spcBef>
                <a:spcPts val="800"/>
              </a:spcBef>
              <a:buFont typeface="Arial" panose="020B0604020202020204" pitchFamily="34" charset="0"/>
              <a:buNone/>
              <a:defRPr/>
            </a:pPr>
            <a:r>
              <a:rPr lang="zh-CN" altLang="en-US" sz="2000" dirty="0" smtClean="0">
                <a:effectLst>
                  <a:outerShdw blurRad="38100" dist="38100" dir="2700000" algn="tl">
                    <a:srgbClr val="C0C0C0"/>
                  </a:outerShdw>
                </a:effectLst>
                <a:latin typeface="宋体" pitchFamily="2" charset="-122"/>
                <a:ea typeface="宋体" pitchFamily="2" charset="-122"/>
              </a:rPr>
              <a:t>      五</a:t>
            </a:r>
            <a:r>
              <a:rPr lang="zh-CN" altLang="en-US" sz="2000" dirty="0" smtClean="0">
                <a:effectLst>
                  <a:outerShdw blurRad="38100" dist="38100" dir="2700000" algn="tl">
                    <a:srgbClr val="C0C0C0"/>
                  </a:outerShdw>
                </a:effectLst>
                <a:latin typeface="宋体" pitchFamily="2" charset="-122"/>
                <a:ea typeface="宋体" pitchFamily="2" charset="-122"/>
              </a:rPr>
              <a:t>、</a:t>
            </a:r>
            <a:r>
              <a:rPr lang="en-US" altLang="zh-CN" sz="2000" dirty="0" smtClean="0">
                <a:effectLst>
                  <a:outerShdw blurRad="38100" dist="38100" dir="2700000" algn="tl">
                    <a:srgbClr val="C0C0C0"/>
                  </a:outerShdw>
                </a:effectLst>
                <a:latin typeface="宋体" pitchFamily="2" charset="-122"/>
                <a:ea typeface="宋体" pitchFamily="2" charset="-122"/>
              </a:rPr>
              <a:t>2018</a:t>
            </a:r>
            <a:r>
              <a:rPr lang="zh-CN" altLang="en-US" sz="2000" dirty="0" smtClean="0">
                <a:effectLst>
                  <a:outerShdw blurRad="38100" dist="38100" dir="2700000" algn="tl">
                    <a:srgbClr val="C0C0C0"/>
                  </a:outerShdw>
                </a:effectLst>
                <a:latin typeface="宋体" pitchFamily="2" charset="-122"/>
                <a:ea typeface="宋体" pitchFamily="2" charset="-122"/>
              </a:rPr>
              <a:t>年</a:t>
            </a:r>
            <a:r>
              <a:rPr lang="en-US" altLang="zh-CN" sz="2000" dirty="0" smtClean="0">
                <a:effectLst>
                  <a:outerShdw blurRad="38100" dist="38100" dir="2700000" algn="tl">
                    <a:srgbClr val="C0C0C0"/>
                  </a:outerShdw>
                </a:effectLst>
                <a:latin typeface="宋体" pitchFamily="2" charset="-122"/>
                <a:ea typeface="宋体" pitchFamily="2" charset="-122"/>
              </a:rPr>
              <a:t>1</a:t>
            </a:r>
            <a:r>
              <a:rPr lang="zh-CN" altLang="en-US" sz="2000" dirty="0" smtClean="0">
                <a:effectLst>
                  <a:outerShdw blurRad="38100" dist="38100" dir="2700000" algn="tl">
                    <a:srgbClr val="C0C0C0"/>
                  </a:outerShdw>
                </a:effectLst>
                <a:latin typeface="宋体" pitchFamily="2" charset="-122"/>
                <a:ea typeface="宋体" pitchFamily="2" charset="-122"/>
              </a:rPr>
              <a:t>月，扫黑除恶专项斗争正式拉开帷幕。</a:t>
            </a:r>
            <a:endParaRPr lang="en-US" altLang="zh-CN" sz="2000" dirty="0" smtClean="0">
              <a:latin typeface="宋体" pitchFamily="2" charset="-122"/>
              <a:ea typeface="宋体" pitchFamily="2" charset="-122"/>
            </a:endParaRPr>
          </a:p>
          <a:p>
            <a:pPr marL="252095" indent="-252095" algn="just" defTabSz="1007745" eaLnBrk="1" hangingPunct="1">
              <a:lnSpc>
                <a:spcPct val="145000"/>
              </a:lnSpc>
              <a:spcBef>
                <a:spcPts val="800"/>
              </a:spcBef>
              <a:buFont typeface="Arial" panose="020B0604020202020204" pitchFamily="34" charset="0"/>
              <a:buNone/>
              <a:defRPr/>
            </a:pPr>
            <a:endParaRPr lang="en-US" altLang="zh-CN" sz="2000" dirty="0" smtClean="0">
              <a:latin typeface="宋体" pitchFamily="2" charset="-122"/>
              <a:ea typeface="宋体" pitchFamily="2" charset="-122"/>
            </a:endParaRPr>
          </a:p>
        </p:txBody>
      </p:sp>
    </p:spTree>
  </p:cSld>
  <p:clrMapOvr>
    <a:masterClrMapping/>
  </p:clrMapOvr>
  <p:transition spd="slow">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利用家族和宗族势力横行乡里、称霸一方、欺压残害百姓的</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“村霸”</a:t>
            </a:r>
            <a:r>
              <a:rPr lang="zh-CN" altLang="en-US" sz="2400" b="1" smtClean="0">
                <a:latin typeface="宋体" charset="-122"/>
                <a:ea typeface="宋体" charset="-122"/>
              </a:rPr>
              <a:t>、“乡霸”</a:t>
            </a:r>
            <a:r>
              <a:rPr lang="zh-CN" altLang="zh-CN" sz="2400" b="1" smtClean="0">
                <a:latin typeface="宋体" charset="-122"/>
                <a:ea typeface="宋体" charset="-122"/>
              </a:rPr>
              <a:t> 黑恶势力</a:t>
            </a:r>
            <a:endParaRPr lang="zh-CN" altLang="en-US" sz="2400" b="1" smtClean="0">
              <a:latin typeface="宋体" charset="-122"/>
              <a:ea typeface="宋体" charset="-122"/>
            </a:endParaRPr>
          </a:p>
        </p:txBody>
      </p:sp>
      <p:pic>
        <p:nvPicPr>
          <p:cNvPr id="50178" name="图片 2" descr="3.jpg"/>
          <p:cNvPicPr>
            <a:picLocks/>
          </p:cNvPicPr>
          <p:nvPr/>
        </p:nvPicPr>
        <p:blipFill>
          <a:blip r:embed="rId2" cstate="print"/>
          <a:srcRect/>
          <a:stretch>
            <a:fillRect/>
          </a:stretch>
        </p:blipFill>
        <p:spPr bwMode="auto">
          <a:xfrm>
            <a:off x="2133600" y="700088"/>
            <a:ext cx="6480175" cy="467995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标题 1"/>
          <p:cNvSpPr>
            <a:spLocks noGrp="1"/>
          </p:cNvSpPr>
          <p:nvPr>
            <p:ph type="title"/>
          </p:nvPr>
        </p:nvSpPr>
        <p:spPr>
          <a:xfrm>
            <a:off x="704850" y="5913438"/>
            <a:ext cx="9221788" cy="1039812"/>
          </a:xfrm>
        </p:spPr>
        <p:txBody>
          <a:bodyPr/>
          <a:lstStyle/>
          <a:p>
            <a:pPr algn="ctr">
              <a:lnSpc>
                <a:spcPct val="110000"/>
              </a:lnSpc>
            </a:pPr>
            <a:r>
              <a:rPr lang="zh-CN" altLang="zh-CN" sz="2400" b="1" smtClean="0">
                <a:latin typeface="宋体" charset="-122"/>
                <a:ea typeface="宋体" charset="-122"/>
              </a:rPr>
              <a:t>在征地、租地、拆迁、工程项目建设</a:t>
            </a:r>
            <a:r>
              <a:rPr lang="zh-CN" altLang="en-US" sz="2400" b="1" smtClean="0">
                <a:latin typeface="宋体" charset="-122"/>
                <a:ea typeface="宋体" charset="-122"/>
              </a:rPr>
              <a:t>、城中村改造</a:t>
            </a:r>
            <a:r>
              <a:rPr lang="zh-CN" altLang="zh-CN" sz="2400" b="1" smtClean="0">
                <a:latin typeface="宋体" charset="-122"/>
                <a:ea typeface="宋体" charset="-122"/>
              </a:rPr>
              <a:t>等过程中</a:t>
            </a:r>
            <a:r>
              <a:rPr lang="zh-CN" altLang="en-US" sz="2400" b="1" smtClean="0">
                <a:latin typeface="宋体" charset="-122"/>
                <a:ea typeface="宋体" charset="-122"/>
              </a:rPr>
              <a:t>，</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聚众造势、威胁恐吓、跟踪</a:t>
            </a:r>
            <a:r>
              <a:rPr lang="zh-CN" altLang="en-US" sz="2400" b="1" smtClean="0">
                <a:latin typeface="宋体" charset="-122"/>
                <a:ea typeface="宋体" charset="-122"/>
              </a:rPr>
              <a:t>滋</a:t>
            </a:r>
            <a:r>
              <a:rPr lang="zh-CN" altLang="zh-CN" sz="2400" b="1" smtClean="0">
                <a:latin typeface="宋体" charset="-122"/>
                <a:ea typeface="宋体" charset="-122"/>
              </a:rPr>
              <a:t>扰、煽动闹事的黑恶势力</a:t>
            </a:r>
            <a:endParaRPr lang="zh-CN" altLang="en-US" sz="2400" b="1" smtClean="0">
              <a:latin typeface="宋体" charset="-122"/>
              <a:ea typeface="宋体" charset="-122"/>
            </a:endParaRPr>
          </a:p>
        </p:txBody>
      </p:sp>
      <p:pic>
        <p:nvPicPr>
          <p:cNvPr id="51202" name="图片 2" descr="4.jpg"/>
          <p:cNvPicPr>
            <a:picLocks/>
          </p:cNvPicPr>
          <p:nvPr/>
        </p:nvPicPr>
        <p:blipFill>
          <a:blip r:embed="rId2" cstate="print"/>
          <a:srcRect/>
          <a:stretch>
            <a:fillRect/>
          </a:stretch>
        </p:blipFill>
        <p:spPr bwMode="auto">
          <a:xfrm>
            <a:off x="2192338" y="1027113"/>
            <a:ext cx="6480175" cy="4679950"/>
          </a:xfrm>
          <a:prstGeom prst="rect">
            <a:avLst/>
          </a:prstGeom>
          <a:noFill/>
          <a:ln w="9525">
            <a:noFill/>
            <a:miter lim="800000"/>
            <a:headEnd/>
            <a:tailEnd/>
          </a:ln>
        </p:spPr>
      </p:pic>
    </p:spTree>
  </p:cSld>
  <p:clrMapOvr>
    <a:masterClrMapping/>
  </p:clrMapOvr>
  <p:transition spd="med">
    <p:plu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在建筑工程、交通运输、矿产资源、渔业捕捞等行业、领域，</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强揽工程、恶意竞标、非法占地、滥开滥采的黑恶势力</a:t>
            </a:r>
            <a:endParaRPr lang="zh-CN" altLang="en-US" sz="2400" b="1" smtClean="0">
              <a:latin typeface="宋体" charset="-122"/>
              <a:ea typeface="宋体" charset="-122"/>
            </a:endParaRPr>
          </a:p>
        </p:txBody>
      </p:sp>
      <p:pic>
        <p:nvPicPr>
          <p:cNvPr id="52226" name="图片 2" descr="5.jpg"/>
          <p:cNvPicPr>
            <a:picLocks/>
          </p:cNvPicPr>
          <p:nvPr/>
        </p:nvPicPr>
        <p:blipFill>
          <a:blip r:embed="rId2" cstate="print"/>
          <a:srcRect/>
          <a:stretch>
            <a:fillRect/>
          </a:stretch>
        </p:blipFill>
        <p:spPr bwMode="auto">
          <a:xfrm>
            <a:off x="1974850" y="809625"/>
            <a:ext cx="6480175" cy="4679950"/>
          </a:xfrm>
          <a:prstGeom prst="rect">
            <a:avLst/>
          </a:prstGeom>
          <a:noFill/>
          <a:ln w="9525">
            <a:noFill/>
            <a:miter lim="800000"/>
            <a:headEnd/>
            <a:tailEnd/>
          </a:ln>
        </p:spPr>
      </p:pic>
    </p:spTree>
  </p:cSld>
  <p:clrMapOvr>
    <a:masterClrMapping/>
  </p:clrMapOvr>
  <p:transition spd="med">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p:nvPr>
        </p:nvSpPr>
        <p:spPr>
          <a:xfrm>
            <a:off x="750888" y="5730875"/>
            <a:ext cx="9221787" cy="1039813"/>
          </a:xfrm>
        </p:spPr>
        <p:txBody>
          <a:bodyPr/>
          <a:lstStyle/>
          <a:p>
            <a:pPr algn="ctr">
              <a:lnSpc>
                <a:spcPct val="110000"/>
              </a:lnSpc>
            </a:pPr>
            <a:r>
              <a:rPr lang="zh-CN" altLang="zh-CN" sz="2400" b="1" dirty="0" smtClean="0">
                <a:latin typeface="宋体" charset="-122"/>
                <a:ea typeface="宋体" charset="-122"/>
              </a:rPr>
              <a:t>在商贸集市、批发市场、车站码头、旅游景区等场所欺行霸市、</a:t>
            </a:r>
            <a:r>
              <a:rPr lang="en-US" altLang="zh-CN" sz="2400" b="1" dirty="0" smtClean="0">
                <a:latin typeface="宋体" charset="-122"/>
                <a:ea typeface="宋体" charset="-122"/>
              </a:rPr>
              <a:t/>
            </a:r>
            <a:br>
              <a:rPr lang="en-US" altLang="zh-CN" sz="2400" b="1" dirty="0" smtClean="0">
                <a:latin typeface="宋体" charset="-122"/>
                <a:ea typeface="宋体" charset="-122"/>
              </a:rPr>
            </a:br>
            <a:r>
              <a:rPr lang="zh-CN" altLang="zh-CN" sz="2400" b="1" dirty="0" smtClean="0">
                <a:latin typeface="宋体" charset="-122"/>
                <a:ea typeface="宋体" charset="-122"/>
              </a:rPr>
              <a:t>强买强卖、收保护费的</a:t>
            </a:r>
            <a:r>
              <a:rPr lang="zh-CN" altLang="en-US" sz="2400" b="1" dirty="0" smtClean="0">
                <a:latin typeface="宋体" charset="-122"/>
                <a:ea typeface="宋体" charset="-122"/>
              </a:rPr>
              <a:t>“</a:t>
            </a:r>
            <a:r>
              <a:rPr lang="zh-CN" altLang="zh-CN" sz="2400" b="1" dirty="0" smtClean="0">
                <a:latin typeface="宋体" charset="-122"/>
                <a:ea typeface="宋体" charset="-122"/>
              </a:rPr>
              <a:t>市霸</a:t>
            </a:r>
            <a:r>
              <a:rPr lang="zh-CN" altLang="en-US" sz="2400" b="1" dirty="0" smtClean="0">
                <a:latin typeface="宋体" charset="-122"/>
                <a:ea typeface="宋体" charset="-122"/>
              </a:rPr>
              <a:t>”</a:t>
            </a:r>
            <a:r>
              <a:rPr lang="zh-CN" altLang="zh-CN" sz="2400" b="1" dirty="0" smtClean="0">
                <a:latin typeface="宋体" charset="-122"/>
                <a:ea typeface="宋体" charset="-122"/>
              </a:rPr>
              <a:t>、</a:t>
            </a:r>
            <a:r>
              <a:rPr lang="zh-CN" altLang="en-US" sz="2400" b="1" dirty="0" smtClean="0">
                <a:latin typeface="宋体" charset="-122"/>
                <a:ea typeface="宋体" charset="-122"/>
              </a:rPr>
              <a:t>“</a:t>
            </a:r>
            <a:r>
              <a:rPr lang="zh-CN" altLang="zh-CN" sz="2400" b="1" dirty="0" smtClean="0">
                <a:latin typeface="宋体" charset="-122"/>
                <a:ea typeface="宋体" charset="-122"/>
              </a:rPr>
              <a:t>行霸</a:t>
            </a:r>
            <a:r>
              <a:rPr lang="zh-CN" altLang="en-US" sz="2400" b="1" dirty="0" smtClean="0">
                <a:latin typeface="宋体" charset="-122"/>
                <a:ea typeface="宋体" charset="-122"/>
              </a:rPr>
              <a:t>”</a:t>
            </a:r>
            <a:r>
              <a:rPr lang="zh-CN" altLang="zh-CN" sz="2400" b="1" dirty="0" smtClean="0">
                <a:latin typeface="宋体" charset="-122"/>
                <a:ea typeface="宋体" charset="-122"/>
              </a:rPr>
              <a:t>等黑恶势力</a:t>
            </a:r>
            <a:endParaRPr lang="zh-CN" altLang="en-US" sz="2400" b="1" dirty="0" smtClean="0">
              <a:latin typeface="宋体" charset="-122"/>
              <a:ea typeface="宋体" charset="-122"/>
            </a:endParaRPr>
          </a:p>
        </p:txBody>
      </p:sp>
      <p:pic>
        <p:nvPicPr>
          <p:cNvPr id="53250" name="图片 2" descr="6.jpg"/>
          <p:cNvPicPr>
            <a:picLocks/>
          </p:cNvPicPr>
          <p:nvPr/>
        </p:nvPicPr>
        <p:blipFill>
          <a:blip r:embed="rId2" cstate="print"/>
          <a:srcRect/>
          <a:stretch>
            <a:fillRect/>
          </a:stretch>
        </p:blipFill>
        <p:spPr bwMode="auto">
          <a:xfrm>
            <a:off x="1958975" y="814388"/>
            <a:ext cx="6480175" cy="4679950"/>
          </a:xfrm>
          <a:prstGeom prst="rect">
            <a:avLst/>
          </a:prstGeom>
          <a:noFill/>
          <a:ln w="9525">
            <a:noFill/>
            <a:miter lim="800000"/>
            <a:headEnd/>
            <a:tailEnd/>
          </a:ln>
        </p:spPr>
      </p:pic>
    </p:spTree>
  </p:cSld>
  <p:clrMapOvr>
    <a:masterClrMapping/>
  </p:clrMapOvr>
  <p:transition spd="med">
    <p:pull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操纵、经营“黄赌毒”和从事涉枪涉爆等违法犯罪活动的黑恶势力</a:t>
            </a:r>
            <a:endParaRPr lang="zh-CN" altLang="en-US" sz="2400" b="1" smtClean="0">
              <a:latin typeface="宋体" charset="-122"/>
              <a:ea typeface="宋体" charset="-122"/>
            </a:endParaRPr>
          </a:p>
        </p:txBody>
      </p:sp>
      <p:pic>
        <p:nvPicPr>
          <p:cNvPr id="54274" name="图片 2" descr="7.jpg"/>
          <p:cNvPicPr>
            <a:picLocks/>
          </p:cNvPicPr>
          <p:nvPr/>
        </p:nvPicPr>
        <p:blipFill>
          <a:blip r:embed="rId2" cstate="print"/>
          <a:srcRect/>
          <a:stretch>
            <a:fillRect/>
          </a:stretch>
        </p:blipFill>
        <p:spPr bwMode="auto">
          <a:xfrm>
            <a:off x="2090738" y="890588"/>
            <a:ext cx="6480175" cy="46799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a:xfrm>
            <a:off x="750888" y="5730875"/>
            <a:ext cx="9221787" cy="1431925"/>
          </a:xfrm>
        </p:spPr>
        <p:txBody>
          <a:bodyPr/>
          <a:lstStyle/>
          <a:p>
            <a:pPr algn="ctr">
              <a:lnSpc>
                <a:spcPct val="110000"/>
              </a:lnSpc>
            </a:pPr>
            <a:r>
              <a:rPr lang="zh-CN" altLang="zh-CN" sz="2400" b="1" smtClean="0">
                <a:latin typeface="宋体" charset="-122"/>
                <a:ea typeface="宋体" charset="-122"/>
              </a:rPr>
              <a:t>非法高利放贷、暴力讨债，以及借助公司、合作社等表面上</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合法形式掩盖违法犯罪行为非法讨债的黑恶势力</a:t>
            </a:r>
            <a:endParaRPr lang="zh-CN" altLang="en-US" sz="2400" b="1" smtClean="0">
              <a:latin typeface="宋体" charset="-122"/>
              <a:ea typeface="宋体" charset="-122"/>
            </a:endParaRPr>
          </a:p>
        </p:txBody>
      </p:sp>
      <p:pic>
        <p:nvPicPr>
          <p:cNvPr id="55298" name="图片 2" descr="9.jpg"/>
          <p:cNvPicPr>
            <a:picLocks/>
          </p:cNvPicPr>
          <p:nvPr/>
        </p:nvPicPr>
        <p:blipFill>
          <a:blip r:embed="rId2" cstate="print"/>
          <a:srcRect/>
          <a:stretch>
            <a:fillRect/>
          </a:stretch>
        </p:blipFill>
        <p:spPr bwMode="auto">
          <a:xfrm>
            <a:off x="2070100" y="950913"/>
            <a:ext cx="6480175" cy="4679950"/>
          </a:xfrm>
          <a:prstGeom prst="rect">
            <a:avLst/>
          </a:prstGeom>
          <a:noFill/>
          <a:ln w="9525">
            <a:noFill/>
            <a:miter lim="800000"/>
            <a:headEnd/>
            <a:tailEnd/>
          </a:ln>
        </p:spPr>
      </p:pic>
    </p:spTree>
  </p:cSld>
  <p:clrMapOvr>
    <a:masterClrMapping/>
  </p:clrMapOvr>
  <p:transition spd="med">
    <p:zoom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标题 1"/>
          <p:cNvSpPr>
            <a:spLocks noGrp="1"/>
          </p:cNvSpPr>
          <p:nvPr>
            <p:ph type="title"/>
          </p:nvPr>
        </p:nvSpPr>
        <p:spPr>
          <a:xfrm>
            <a:off x="658813" y="5730875"/>
            <a:ext cx="9399587" cy="1385888"/>
          </a:xfrm>
        </p:spPr>
        <p:txBody>
          <a:bodyPr/>
          <a:lstStyle/>
          <a:p>
            <a:pPr algn="ctr">
              <a:lnSpc>
                <a:spcPct val="110000"/>
              </a:lnSpc>
            </a:pPr>
            <a:r>
              <a:rPr lang="zh-CN" altLang="zh-CN" sz="2400" b="1" smtClean="0">
                <a:latin typeface="宋体" charset="-122"/>
                <a:ea typeface="宋体" charset="-122"/>
              </a:rPr>
              <a:t>打着讨债、维权等旗号，充当“地下执法队”，插手民间矛盾纠纷，冲击党政机关、企事业单位，蓄意挑起事端，从中牟利的黑恶势力</a:t>
            </a:r>
            <a:endParaRPr lang="zh-CN" altLang="en-US" sz="2400" b="1" smtClean="0">
              <a:latin typeface="宋体" charset="-122"/>
              <a:ea typeface="宋体" charset="-122"/>
            </a:endParaRPr>
          </a:p>
        </p:txBody>
      </p:sp>
      <p:pic>
        <p:nvPicPr>
          <p:cNvPr id="56322" name="图片 2" descr="10.jpg"/>
          <p:cNvPicPr>
            <a:picLocks/>
          </p:cNvPicPr>
          <p:nvPr/>
        </p:nvPicPr>
        <p:blipFill>
          <a:blip r:embed="rId2" cstate="print"/>
          <a:srcRect/>
          <a:stretch>
            <a:fillRect/>
          </a:stretch>
        </p:blipFill>
        <p:spPr bwMode="auto">
          <a:xfrm>
            <a:off x="2159000" y="931863"/>
            <a:ext cx="6480175" cy="4679950"/>
          </a:xfrm>
          <a:prstGeom prst="rect">
            <a:avLst/>
          </a:prstGeom>
          <a:noFill/>
          <a:ln w="9525">
            <a:noFill/>
            <a:miter lim="800000"/>
            <a:headEnd/>
            <a:tailEnd/>
          </a:ln>
        </p:spPr>
      </p:pic>
    </p:spTree>
  </p:cSld>
  <p:clrMapOvr>
    <a:masterClrMapping/>
  </p:clrMapOvr>
  <p:transition spd="med">
    <p:checke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境外黑社会入境发展渗透以及跨国跨境的黑恶势力</a:t>
            </a:r>
            <a:endParaRPr lang="zh-CN" altLang="en-US" sz="2400" b="1" smtClean="0">
              <a:latin typeface="宋体" charset="-122"/>
              <a:ea typeface="宋体" charset="-122"/>
            </a:endParaRPr>
          </a:p>
        </p:txBody>
      </p:sp>
      <p:pic>
        <p:nvPicPr>
          <p:cNvPr id="57346" name="图片 2" descr="12.jpg"/>
          <p:cNvPicPr>
            <a:picLocks/>
          </p:cNvPicPr>
          <p:nvPr/>
        </p:nvPicPr>
        <p:blipFill>
          <a:blip r:embed="rId2" cstate="print"/>
          <a:srcRect/>
          <a:stretch>
            <a:fillRect/>
          </a:stretch>
        </p:blipFill>
        <p:spPr bwMode="auto">
          <a:xfrm>
            <a:off x="2100263" y="854075"/>
            <a:ext cx="6480175" cy="4679950"/>
          </a:xfrm>
          <a:prstGeom prst="rect">
            <a:avLst/>
          </a:prstGeom>
          <a:noFill/>
          <a:ln w="9525">
            <a:noFill/>
            <a:miter lim="800000"/>
            <a:headEnd/>
            <a:tailEnd/>
          </a:ln>
        </p:spPr>
      </p:pic>
    </p:spTree>
  </p:cSld>
  <p:clrMapOvr>
    <a:masterClrMapping/>
  </p:clrMapOvr>
  <p:transition spd="med">
    <p:blind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1"/>
          <p:cNvSpPr>
            <a:spLocks noGrp="1"/>
          </p:cNvSpPr>
          <p:nvPr>
            <p:ph type="title"/>
          </p:nvPr>
        </p:nvSpPr>
        <p:spPr>
          <a:xfrm>
            <a:off x="750888" y="1477963"/>
            <a:ext cx="9221787" cy="5126037"/>
          </a:xfrm>
        </p:spPr>
        <p:txBody>
          <a:bodyPr/>
          <a:lstStyle/>
          <a:p>
            <a:pPr>
              <a:lnSpc>
                <a:spcPct val="150000"/>
              </a:lnSpc>
            </a:pPr>
            <a:r>
              <a:rPr lang="en-US" altLang="zh-CN" sz="3200" smtClean="0">
                <a:latin typeface="宋体" charset="-122"/>
                <a:ea typeface="宋体" charset="-122"/>
              </a:rPr>
              <a:t>    </a:t>
            </a:r>
            <a:r>
              <a:rPr lang="zh-CN" altLang="zh-CN" sz="3200" smtClean="0">
                <a:latin typeface="宋体" charset="-122"/>
                <a:ea typeface="宋体" charset="-122"/>
              </a:rPr>
              <a:t>我省结合省情实际，</a:t>
            </a:r>
            <a:r>
              <a:rPr lang="zh-CN" altLang="en-US" sz="3200" smtClean="0">
                <a:latin typeface="宋体" charset="-122"/>
                <a:ea typeface="宋体" charset="-122"/>
              </a:rPr>
              <a:t>在此基础上</a:t>
            </a:r>
            <a:r>
              <a:rPr lang="zh-CN" altLang="zh-CN" sz="3200" smtClean="0">
                <a:latin typeface="宋体" charset="-122"/>
                <a:ea typeface="宋体" charset="-122"/>
              </a:rPr>
              <a:t>增加了</a:t>
            </a:r>
            <a:r>
              <a:rPr lang="en-US" altLang="zh-CN" sz="3200" smtClean="0">
                <a:latin typeface="宋体" charset="-122"/>
                <a:ea typeface="宋体" charset="-122"/>
              </a:rPr>
              <a:t>2</a:t>
            </a:r>
            <a:r>
              <a:rPr lang="zh-CN" altLang="zh-CN" sz="3200" smtClean="0">
                <a:latin typeface="宋体" charset="-122"/>
                <a:ea typeface="宋体" charset="-122"/>
              </a:rPr>
              <a:t>项打击重点，</a:t>
            </a:r>
            <a:r>
              <a:rPr lang="zh-CN" altLang="en-US" sz="3200" smtClean="0">
                <a:latin typeface="宋体" charset="-122"/>
                <a:ea typeface="宋体" charset="-122"/>
              </a:rPr>
              <a:t>即：</a:t>
            </a:r>
            <a:r>
              <a:rPr lang="zh-CN" altLang="zh-CN" sz="3200" smtClean="0">
                <a:latin typeface="宋体" charset="-122"/>
                <a:ea typeface="宋体" charset="-122"/>
              </a:rPr>
              <a:t>盗掘古墓葬以及倒卖、走私文物的黑恶势力和黑恶势力“保护伞” </a:t>
            </a:r>
            <a:r>
              <a:rPr lang="zh-CN" altLang="en-US" sz="3200" smtClean="0">
                <a:latin typeface="宋体" charset="-122"/>
                <a:ea typeface="宋体" charset="-122"/>
              </a:rPr>
              <a:t>。</a:t>
            </a:r>
            <a:r>
              <a:rPr lang="zh-CN" altLang="zh-CN" sz="3200" smtClean="0">
                <a:latin typeface="宋体" charset="-122"/>
                <a:ea typeface="宋体" charset="-122"/>
              </a:rPr>
              <a:t>结合中央要求</a:t>
            </a:r>
            <a:r>
              <a:rPr lang="zh-CN" altLang="en-US" sz="3200" smtClean="0">
                <a:latin typeface="宋体" charset="-122"/>
                <a:ea typeface="宋体" charset="-122"/>
              </a:rPr>
              <a:t>，</a:t>
            </a:r>
            <a:r>
              <a:rPr lang="zh-CN" altLang="zh-CN" sz="3200" smtClean="0">
                <a:latin typeface="宋体" charset="-122"/>
                <a:ea typeface="宋体" charset="-122"/>
              </a:rPr>
              <a:t>共</a:t>
            </a:r>
            <a:r>
              <a:rPr lang="en-US" altLang="zh-CN" sz="3200" smtClean="0">
                <a:latin typeface="宋体" charset="-122"/>
                <a:ea typeface="宋体" charset="-122"/>
              </a:rPr>
              <a:t>12</a:t>
            </a:r>
            <a:r>
              <a:rPr lang="zh-CN" altLang="zh-CN" sz="3200" smtClean="0">
                <a:latin typeface="宋体" charset="-122"/>
                <a:ea typeface="宋体" charset="-122"/>
              </a:rPr>
              <a:t>项打击重点。</a:t>
            </a:r>
            <a:r>
              <a:rPr lang="zh-CN" altLang="zh-CN" sz="2400" smtClean="0"/>
              <a:t/>
            </a:r>
            <a:br>
              <a:rPr lang="zh-CN" altLang="zh-CN" sz="2400" smtClean="0"/>
            </a:br>
            <a:endParaRPr lang="zh-CN" altLang="en-US" sz="2400" b="1" smtClean="0">
              <a:latin typeface="宋体" charset="-122"/>
              <a:ea typeface="宋体" charset="-122"/>
            </a:endParaRPr>
          </a:p>
        </p:txBody>
      </p:sp>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组织从事盗掘、贩卖、破坏国家文物违法犯罪活动的黑恶势力</a:t>
            </a:r>
            <a:endParaRPr lang="zh-CN" altLang="en-US" sz="2400" b="1" smtClean="0">
              <a:latin typeface="宋体" charset="-122"/>
              <a:ea typeface="宋体" charset="-122"/>
            </a:endParaRPr>
          </a:p>
        </p:txBody>
      </p:sp>
      <p:pic>
        <p:nvPicPr>
          <p:cNvPr id="59394" name="图片 2" descr="8.jpg"/>
          <p:cNvPicPr>
            <a:picLocks/>
          </p:cNvPicPr>
          <p:nvPr/>
        </p:nvPicPr>
        <p:blipFill>
          <a:blip r:embed="rId2" cstate="print"/>
          <a:srcRect/>
          <a:stretch>
            <a:fillRect/>
          </a:stretch>
        </p:blipFill>
        <p:spPr bwMode="auto">
          <a:xfrm>
            <a:off x="2105025" y="923925"/>
            <a:ext cx="6480175" cy="4679950"/>
          </a:xfrm>
          <a:prstGeom prst="rect">
            <a:avLst/>
          </a:prstGeom>
          <a:noFill/>
          <a:ln w="9525">
            <a:noFill/>
            <a:miter lim="800000"/>
            <a:headEnd/>
            <a:tailEnd/>
          </a:ln>
        </p:spPr>
      </p:pic>
    </p:spTree>
  </p:cSld>
  <p:clrMapOvr>
    <a:masterClrMapping/>
  </p:clrMapOvr>
  <p:transition spd="med">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组合 1"/>
          <p:cNvGrpSpPr>
            <a:grpSpLocks/>
          </p:cNvGrpSpPr>
          <p:nvPr/>
        </p:nvGrpSpPr>
        <p:grpSpPr bwMode="auto">
          <a:xfrm>
            <a:off x="-44450" y="4802188"/>
            <a:ext cx="10736263" cy="2744787"/>
            <a:chOff x="-70" y="6365"/>
            <a:chExt cx="16908" cy="4322"/>
          </a:xfrm>
        </p:grpSpPr>
        <p:pic>
          <p:nvPicPr>
            <p:cNvPr id="22547" name="图片 3"/>
            <p:cNvPicPr>
              <a:picLocks noChangeAspect="1"/>
            </p:cNvPicPr>
            <p:nvPr/>
          </p:nvPicPr>
          <p:blipFill>
            <a:blip r:embed="rId10" cstate="print"/>
            <a:srcRect/>
            <a:stretch>
              <a:fillRect/>
            </a:stretch>
          </p:blipFill>
          <p:spPr bwMode="auto">
            <a:xfrm>
              <a:off x="-70" y="6365"/>
              <a:ext cx="7483" cy="4008"/>
            </a:xfrm>
            <a:prstGeom prst="rect">
              <a:avLst/>
            </a:prstGeom>
            <a:noFill/>
            <a:ln w="9525">
              <a:noFill/>
              <a:miter lim="800000"/>
              <a:headEnd/>
              <a:tailEnd/>
            </a:ln>
          </p:spPr>
        </p:pic>
        <p:pic>
          <p:nvPicPr>
            <p:cNvPr id="22548" name="图片 5"/>
            <p:cNvPicPr>
              <a:picLocks noChangeAspect="1"/>
            </p:cNvPicPr>
            <p:nvPr/>
          </p:nvPicPr>
          <p:blipFill>
            <a:blip r:embed="rId11" cstate="print"/>
            <a:srcRect/>
            <a:stretch>
              <a:fillRect/>
            </a:stretch>
          </p:blipFill>
          <p:spPr bwMode="auto">
            <a:xfrm>
              <a:off x="-70" y="10057"/>
              <a:ext cx="16908" cy="631"/>
            </a:xfrm>
            <a:prstGeom prst="rect">
              <a:avLst/>
            </a:prstGeom>
            <a:noFill/>
            <a:ln w="9525">
              <a:noFill/>
              <a:miter lim="800000"/>
              <a:headEnd/>
              <a:tailEnd/>
            </a:ln>
          </p:spPr>
        </p:pic>
      </p:grpSp>
      <p:pic>
        <p:nvPicPr>
          <p:cNvPr id="22530" name="椭圆 9"/>
          <p:cNvPicPr>
            <a:picLocks noChangeArrowheads="1"/>
          </p:cNvPicPr>
          <p:nvPr/>
        </p:nvPicPr>
        <p:blipFill>
          <a:blip r:embed="rId12" cstate="print"/>
          <a:srcRect/>
          <a:stretch>
            <a:fillRect/>
          </a:stretch>
        </p:blipFill>
        <p:spPr bwMode="auto">
          <a:xfrm>
            <a:off x="4148138" y="1882775"/>
            <a:ext cx="1155700" cy="1049338"/>
          </a:xfrm>
          <a:prstGeom prst="rect">
            <a:avLst/>
          </a:prstGeom>
          <a:noFill/>
          <a:ln w="9525">
            <a:noFill/>
            <a:miter lim="800000"/>
            <a:headEnd/>
            <a:tailEnd/>
          </a:ln>
        </p:spPr>
      </p:pic>
      <p:sp>
        <p:nvSpPr>
          <p:cNvPr id="24581" name="Text Box 5"/>
          <p:cNvSpPr txBox="1">
            <a:spLocks noChangeArrowheads="1"/>
          </p:cNvSpPr>
          <p:nvPr/>
        </p:nvSpPr>
        <p:spPr bwMode="auto">
          <a:xfrm>
            <a:off x="7732713" y="-55563"/>
            <a:ext cx="482600" cy="485776"/>
          </a:xfrm>
          <a:prstGeom prst="rect">
            <a:avLst/>
          </a:prstGeom>
          <a:noFill/>
          <a:ln w="9525">
            <a:noFill/>
            <a:miter lim="800000"/>
          </a:ln>
        </p:spPr>
        <p:txBody>
          <a:bodyPr lIns="0" tIns="0" rIns="0" bIns="0" anchor="ctr"/>
          <a:lstStyle/>
          <a:p>
            <a:pPr algn="ctr">
              <a:defRPr/>
            </a:pPr>
            <a:endParaRPr lang="en-US" altLang="zh-CN" sz="2805">
              <a:solidFill>
                <a:srgbClr val="0070C0"/>
              </a:solidFill>
              <a:latin typeface="Impact" panose="020B0806030902050204" pitchFamily="34" charset="0"/>
              <a:ea typeface="微软雅黑" pitchFamily="34" charset="-122"/>
            </a:endParaRPr>
          </a:p>
        </p:txBody>
      </p:sp>
      <p:sp>
        <p:nvSpPr>
          <p:cNvPr id="24612" name="矩形 11"/>
          <p:cNvSpPr>
            <a:spLocks noChangeArrowheads="1"/>
          </p:cNvSpPr>
          <p:nvPr>
            <p:custDataLst>
              <p:tags r:id="rId1"/>
            </p:custDataLst>
          </p:nvPr>
        </p:nvSpPr>
        <p:spPr bwMode="auto">
          <a:xfrm>
            <a:off x="5675313" y="2124075"/>
            <a:ext cx="4614862" cy="584200"/>
          </a:xfrm>
          <a:prstGeom prst="rect">
            <a:avLst/>
          </a:prstGeom>
          <a:solidFill>
            <a:srgbClr val="FFFF66"/>
          </a:solidFill>
          <a:ln w="25400" algn="ctr">
            <a:solidFill>
              <a:srgbClr val="FFFFFF"/>
            </a:solidFill>
            <a:miter lim="800000"/>
            <a:headEnd/>
            <a:tailEnd/>
          </a:ln>
        </p:spPr>
        <p:txBody>
          <a:bodyPr lIns="60142" tIns="30071" rIns="60142" bIns="30071" anchor="ctr"/>
          <a:lstStyle/>
          <a:p>
            <a:pPr algn="ctr">
              <a:lnSpc>
                <a:spcPct val="130000"/>
              </a:lnSpc>
            </a:pPr>
            <a:r>
              <a:rPr lang="zh-CN" altLang="en-US" sz="2000" b="1">
                <a:solidFill>
                  <a:srgbClr val="0070C0"/>
                </a:solidFill>
                <a:latin typeface="宋体" charset="-122"/>
              </a:rPr>
              <a:t>黑恶势力犯罪的概念</a:t>
            </a:r>
          </a:p>
        </p:txBody>
      </p:sp>
      <p:sp>
        <p:nvSpPr>
          <p:cNvPr id="14" name="椭圆 13"/>
          <p:cNvSpPr/>
          <p:nvPr>
            <p:custDataLst>
              <p:tags r:id="rId2"/>
            </p:custDataLst>
          </p:nvPr>
        </p:nvSpPr>
        <p:spPr>
          <a:xfrm>
            <a:off x="4238173" y="3555999"/>
            <a:ext cx="942542" cy="838286"/>
          </a:xfrm>
          <a:prstGeom prst="ellipse">
            <a:avLst/>
          </a:prstGeom>
          <a:solidFill>
            <a:srgbClr val="FFFFFF"/>
          </a:solidFill>
          <a:ln w="63500" cap="flat" cmpd="sng" algn="ctr">
            <a:solidFill>
              <a:srgbClr val="0070C0"/>
            </a:solidFill>
            <a:prstDash val="solid"/>
          </a:ln>
          <a:effectLst>
            <a:innerShdw blurRad="63500" dist="63500" dir="13200000">
              <a:schemeClr val="tx1">
                <a:alpha val="20000"/>
              </a:schemeClr>
            </a:innerShdw>
          </a:effectLst>
        </p:spPr>
        <p:txBody>
          <a:bodyPr lIns="0" tIns="0" rIns="0" bIns="0" anchor="ctr"/>
          <a:lstStyle/>
          <a:p>
            <a:pPr algn="ctr">
              <a:defRPr/>
            </a:pPr>
            <a:r>
              <a:rPr lang="en-US" altLang="zh-CN" sz="2805" dirty="0">
                <a:solidFill>
                  <a:schemeClr val="accent1"/>
                </a:solidFill>
                <a:latin typeface="Impact" panose="020B0806030902050204" pitchFamily="34" charset="0"/>
                <a:ea typeface="微软雅黑" pitchFamily="34" charset="-122"/>
              </a:rPr>
              <a:t>2</a:t>
            </a:r>
          </a:p>
        </p:txBody>
      </p:sp>
      <p:sp>
        <p:nvSpPr>
          <p:cNvPr id="24610" name="矩形 15"/>
          <p:cNvSpPr>
            <a:spLocks noChangeArrowheads="1"/>
          </p:cNvSpPr>
          <p:nvPr>
            <p:custDataLst>
              <p:tags r:id="rId3"/>
            </p:custDataLst>
          </p:nvPr>
        </p:nvSpPr>
        <p:spPr bwMode="auto">
          <a:xfrm>
            <a:off x="5661025" y="3706813"/>
            <a:ext cx="4614863" cy="585787"/>
          </a:xfrm>
          <a:prstGeom prst="rect">
            <a:avLst/>
          </a:prstGeom>
          <a:solidFill>
            <a:srgbClr val="FFFF66"/>
          </a:solidFill>
          <a:ln w="25400" algn="ctr">
            <a:solidFill>
              <a:srgbClr val="FFFFFF"/>
            </a:solidFill>
            <a:miter lim="800000"/>
            <a:headEnd/>
            <a:tailEnd/>
          </a:ln>
        </p:spPr>
        <p:txBody>
          <a:bodyPr lIns="60142" tIns="30071" rIns="60142" bIns="30071" anchor="ctr"/>
          <a:lstStyle/>
          <a:p>
            <a:pPr algn="ctr">
              <a:lnSpc>
                <a:spcPct val="130000"/>
              </a:lnSpc>
            </a:pPr>
            <a:r>
              <a:rPr lang="zh-CN" altLang="en-US" sz="2000" b="1">
                <a:solidFill>
                  <a:srgbClr val="0070C0"/>
                </a:solidFill>
                <a:latin typeface="宋体" charset="-122"/>
              </a:rPr>
              <a:t>黑恶势力犯罪的表现</a:t>
            </a:r>
          </a:p>
        </p:txBody>
      </p:sp>
      <p:sp>
        <p:nvSpPr>
          <p:cNvPr id="18" name="椭圆 17"/>
          <p:cNvSpPr/>
          <p:nvPr>
            <p:custDataLst>
              <p:tags r:id="rId4"/>
            </p:custDataLst>
          </p:nvPr>
        </p:nvSpPr>
        <p:spPr>
          <a:xfrm>
            <a:off x="4267199" y="5123543"/>
            <a:ext cx="899887" cy="841828"/>
          </a:xfrm>
          <a:prstGeom prst="ellipse">
            <a:avLst/>
          </a:prstGeom>
          <a:solidFill>
            <a:srgbClr val="FFFFFF"/>
          </a:solidFill>
          <a:ln w="63500" cap="flat" cmpd="sng" algn="ctr">
            <a:solidFill>
              <a:srgbClr val="0070C0"/>
            </a:solidFill>
            <a:prstDash val="solid"/>
          </a:ln>
          <a:effectLst>
            <a:innerShdw blurRad="63500" dist="63500" dir="13200000">
              <a:schemeClr val="tx1">
                <a:alpha val="20000"/>
              </a:schemeClr>
            </a:innerShdw>
          </a:effectLst>
        </p:spPr>
        <p:txBody>
          <a:bodyPr lIns="0" tIns="0" rIns="0" bIns="0" anchor="ctr"/>
          <a:lstStyle/>
          <a:p>
            <a:pPr algn="ctr">
              <a:defRPr/>
            </a:pPr>
            <a:r>
              <a:rPr lang="en-US" altLang="zh-CN" sz="2805" dirty="0">
                <a:solidFill>
                  <a:schemeClr val="accent1"/>
                </a:solidFill>
                <a:latin typeface="Impact" panose="020B0806030902050204" pitchFamily="34" charset="0"/>
                <a:ea typeface="微软雅黑" pitchFamily="34" charset="-122"/>
              </a:rPr>
              <a:t>3</a:t>
            </a:r>
          </a:p>
        </p:txBody>
      </p:sp>
      <p:sp>
        <p:nvSpPr>
          <p:cNvPr id="24608" name="矩形 19"/>
          <p:cNvSpPr>
            <a:spLocks noChangeArrowheads="1"/>
          </p:cNvSpPr>
          <p:nvPr>
            <p:custDataLst>
              <p:tags r:id="rId5"/>
            </p:custDataLst>
          </p:nvPr>
        </p:nvSpPr>
        <p:spPr bwMode="auto">
          <a:xfrm>
            <a:off x="5675313" y="5275263"/>
            <a:ext cx="4586287" cy="587375"/>
          </a:xfrm>
          <a:prstGeom prst="rect">
            <a:avLst/>
          </a:prstGeom>
          <a:solidFill>
            <a:srgbClr val="FFFF66"/>
          </a:solidFill>
          <a:ln w="25400" algn="ctr">
            <a:solidFill>
              <a:srgbClr val="FFFFFF"/>
            </a:solidFill>
            <a:miter lim="800000"/>
            <a:headEnd/>
            <a:tailEnd/>
          </a:ln>
        </p:spPr>
        <p:txBody>
          <a:bodyPr lIns="60142" tIns="30071" rIns="60142" bIns="30071" anchor="ctr"/>
          <a:lstStyle/>
          <a:p>
            <a:pPr algn="ctr">
              <a:lnSpc>
                <a:spcPct val="130000"/>
              </a:lnSpc>
            </a:pPr>
            <a:r>
              <a:rPr lang="zh-CN" altLang="en-US" sz="2000" b="1" dirty="0" smtClean="0">
                <a:solidFill>
                  <a:srgbClr val="0070C0"/>
                </a:solidFill>
                <a:latin typeface="宋体" charset="-122"/>
              </a:rPr>
              <a:t>涉黑涉恶线索的推送和举报</a:t>
            </a:r>
            <a:endParaRPr lang="zh-CN" altLang="en-US" sz="2000" b="1" dirty="0">
              <a:solidFill>
                <a:srgbClr val="0070C0"/>
              </a:solidFill>
              <a:latin typeface="宋体" charset="-122"/>
            </a:endParaRPr>
          </a:p>
        </p:txBody>
      </p:sp>
      <p:grpSp>
        <p:nvGrpSpPr>
          <p:cNvPr id="22541" name="组合 1"/>
          <p:cNvGrpSpPr>
            <a:grpSpLocks/>
          </p:cNvGrpSpPr>
          <p:nvPr/>
        </p:nvGrpSpPr>
        <p:grpSpPr bwMode="auto">
          <a:xfrm>
            <a:off x="1179513" y="1555750"/>
            <a:ext cx="1031875" cy="2273300"/>
            <a:chOff x="1271820" y="612788"/>
            <a:chExt cx="882427" cy="1943101"/>
          </a:xfrm>
        </p:grpSpPr>
        <p:sp>
          <p:nvSpPr>
            <p:cNvPr id="24602" name="文本框 43"/>
            <p:cNvSpPr txBox="1">
              <a:spLocks noChangeArrowheads="1"/>
            </p:cNvSpPr>
            <p:nvPr>
              <p:custDataLst>
                <p:tags r:id="rId6"/>
              </p:custDataLst>
            </p:nvPr>
          </p:nvSpPr>
          <p:spPr bwMode="auto">
            <a:xfrm>
              <a:off x="1721179" y="1378088"/>
              <a:ext cx="433068" cy="1177801"/>
            </a:xfrm>
            <a:prstGeom prst="rect">
              <a:avLst/>
            </a:prstGeom>
            <a:noFill/>
            <a:ln w="9525">
              <a:noFill/>
              <a:miter lim="800000"/>
            </a:ln>
          </p:spPr>
          <p:txBody>
            <a:bodyPr vert="eaVert">
              <a:spAutoFit/>
            </a:bodyPr>
            <a:lstStyle/>
            <a:p>
              <a:pPr>
                <a:defRPr/>
              </a:pPr>
              <a:endParaRPr lang="en-US" altLang="zh-CN" sz="2105">
                <a:solidFill>
                  <a:srgbClr val="F0F0F0"/>
                </a:solidFill>
                <a:latin typeface="微软雅黑" panose="020B0503020204020204" pitchFamily="34" charset="-122"/>
                <a:ea typeface="微软雅黑" pitchFamily="34" charset="-122"/>
              </a:endParaRPr>
            </a:p>
          </p:txBody>
        </p:sp>
        <p:sp>
          <p:nvSpPr>
            <p:cNvPr id="27" name="椭圆 26"/>
            <p:cNvSpPr/>
            <p:nvPr>
              <p:custDataLst>
                <p:tags r:id="rId7"/>
              </p:custDataLst>
            </p:nvPr>
          </p:nvSpPr>
          <p:spPr>
            <a:xfrm>
              <a:off x="1457808" y="612788"/>
              <a:ext cx="651638" cy="652676"/>
            </a:xfrm>
            <a:prstGeom prst="ellipse">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210" b="1" dirty="0">
                  <a:solidFill>
                    <a:srgbClr val="0070C0"/>
                  </a:solidFill>
                  <a:latin typeface="微软雅黑" panose="020B0503020204020204" pitchFamily="34" charset="-122"/>
                </a:rPr>
                <a:t>内</a:t>
              </a:r>
            </a:p>
          </p:txBody>
        </p:sp>
        <p:sp>
          <p:nvSpPr>
            <p:cNvPr id="28" name="椭圆 27"/>
            <p:cNvSpPr/>
            <p:nvPr>
              <p:custDataLst>
                <p:tags r:id="rId8"/>
              </p:custDataLst>
            </p:nvPr>
          </p:nvSpPr>
          <p:spPr>
            <a:xfrm>
              <a:off x="1271820" y="1292602"/>
              <a:ext cx="513165" cy="512914"/>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860" b="1" dirty="0">
                  <a:solidFill>
                    <a:schemeClr val="bg1"/>
                  </a:solidFill>
                  <a:latin typeface="微软雅黑" panose="020B0503020204020204" pitchFamily="34" charset="-122"/>
                </a:rPr>
                <a:t>容</a:t>
              </a:r>
            </a:p>
          </p:txBody>
        </p:sp>
      </p:grpSp>
      <p:sp>
        <p:nvSpPr>
          <p:cNvPr id="24598" name="Text Box 50"/>
          <p:cNvSpPr txBox="1">
            <a:spLocks noChangeArrowheads="1"/>
          </p:cNvSpPr>
          <p:nvPr/>
        </p:nvSpPr>
        <p:spPr bwMode="auto">
          <a:xfrm>
            <a:off x="4567238" y="2143125"/>
            <a:ext cx="577850" cy="523875"/>
          </a:xfrm>
          <a:prstGeom prst="rect">
            <a:avLst/>
          </a:prstGeom>
          <a:noFill/>
          <a:ln w="9525">
            <a:noFill/>
            <a:miter lim="800000"/>
          </a:ln>
        </p:spPr>
        <p:txBody>
          <a:bodyPr>
            <a:spAutoFit/>
          </a:bodyPr>
          <a:lstStyle/>
          <a:p>
            <a:pPr defTabSz="914400">
              <a:spcBef>
                <a:spcPct val="50000"/>
              </a:spcBef>
              <a:defRPr/>
            </a:pPr>
            <a:r>
              <a:rPr lang="en-US" altLang="zh-CN" sz="2805" dirty="0">
                <a:solidFill>
                  <a:schemeClr val="accent1"/>
                </a:solidFill>
                <a:latin typeface="Impact" panose="020B0806030902050204" pitchFamily="34" charset="0"/>
                <a:ea typeface="宋体" panose="02010600030101010101" pitchFamily="2" charset="-122"/>
              </a:rPr>
              <a:t>1</a:t>
            </a:r>
          </a:p>
        </p:txBody>
      </p:sp>
      <p:sp>
        <p:nvSpPr>
          <p:cNvPr id="24599" name="Text Box 51"/>
          <p:cNvSpPr txBox="1">
            <a:spLocks noChangeArrowheads="1"/>
          </p:cNvSpPr>
          <p:nvPr/>
        </p:nvSpPr>
        <p:spPr bwMode="auto">
          <a:xfrm>
            <a:off x="7410450" y="4367213"/>
            <a:ext cx="769938" cy="773112"/>
          </a:xfrm>
          <a:prstGeom prst="rect">
            <a:avLst/>
          </a:prstGeom>
          <a:noFill/>
          <a:ln w="9525">
            <a:noFill/>
            <a:miter lim="800000"/>
          </a:ln>
        </p:spPr>
        <p:txBody>
          <a:bodyPr/>
          <a:lstStyle/>
          <a:p>
            <a:pPr defTabSz="914400">
              <a:spcBef>
                <a:spcPct val="50000"/>
              </a:spcBef>
              <a:defRPr/>
            </a:pPr>
            <a:endParaRPr lang="en-US" altLang="zh-CN" sz="2805" dirty="0">
              <a:solidFill>
                <a:schemeClr val="accent1"/>
              </a:solidFill>
              <a:latin typeface="Impact" panose="020B0806030902050204" pitchFamily="34" charset="0"/>
              <a:ea typeface="宋体" panose="02010600030101010101" pitchFamily="2"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612"/>
                                        </p:tgtEl>
                                        <p:attrNameLst>
                                          <p:attrName>style.visibility</p:attrName>
                                        </p:attrNameLst>
                                      </p:cBhvr>
                                      <p:to>
                                        <p:strVal val="visible"/>
                                      </p:to>
                                    </p:set>
                                    <p:anim calcmode="lin" valueType="num">
                                      <p:cBhvr additive="base">
                                        <p:cTn id="7" dur="500" fill="hold"/>
                                        <p:tgtEl>
                                          <p:spTgt spid="24612"/>
                                        </p:tgtEl>
                                        <p:attrNameLst>
                                          <p:attrName>ppt_x</p:attrName>
                                        </p:attrNameLst>
                                      </p:cBhvr>
                                      <p:tavLst>
                                        <p:tav tm="0">
                                          <p:val>
                                            <p:strVal val="1+#ppt_w/2"/>
                                          </p:val>
                                        </p:tav>
                                        <p:tav tm="100000">
                                          <p:val>
                                            <p:strVal val="#ppt_x"/>
                                          </p:val>
                                        </p:tav>
                                      </p:tavLst>
                                    </p:anim>
                                    <p:anim calcmode="lin" valueType="num">
                                      <p:cBhvr additive="base">
                                        <p:cTn id="8" dur="500" fill="hold"/>
                                        <p:tgtEl>
                                          <p:spTgt spid="246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610"/>
                                        </p:tgtEl>
                                        <p:attrNameLst>
                                          <p:attrName>style.visibility</p:attrName>
                                        </p:attrNameLst>
                                      </p:cBhvr>
                                      <p:to>
                                        <p:strVal val="visible"/>
                                      </p:to>
                                    </p:set>
                                    <p:anim calcmode="lin" valueType="num">
                                      <p:cBhvr additive="base">
                                        <p:cTn id="13" dur="500" fill="hold"/>
                                        <p:tgtEl>
                                          <p:spTgt spid="24610"/>
                                        </p:tgtEl>
                                        <p:attrNameLst>
                                          <p:attrName>ppt_x</p:attrName>
                                        </p:attrNameLst>
                                      </p:cBhvr>
                                      <p:tavLst>
                                        <p:tav tm="0">
                                          <p:val>
                                            <p:strVal val="1+#ppt_w/2"/>
                                          </p:val>
                                        </p:tav>
                                        <p:tav tm="100000">
                                          <p:val>
                                            <p:strVal val="#ppt_x"/>
                                          </p:val>
                                        </p:tav>
                                      </p:tavLst>
                                    </p:anim>
                                    <p:anim calcmode="lin" valueType="num">
                                      <p:cBhvr additive="base">
                                        <p:cTn id="14" dur="500" fill="hold"/>
                                        <p:tgtEl>
                                          <p:spTgt spid="246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608"/>
                                        </p:tgtEl>
                                        <p:attrNameLst>
                                          <p:attrName>style.visibility</p:attrName>
                                        </p:attrNameLst>
                                      </p:cBhvr>
                                      <p:to>
                                        <p:strVal val="visible"/>
                                      </p:to>
                                    </p:set>
                                    <p:anim calcmode="lin" valueType="num">
                                      <p:cBhvr additive="base">
                                        <p:cTn id="19" dur="500" fill="hold"/>
                                        <p:tgtEl>
                                          <p:spTgt spid="24608"/>
                                        </p:tgtEl>
                                        <p:attrNameLst>
                                          <p:attrName>ppt_x</p:attrName>
                                        </p:attrNameLst>
                                      </p:cBhvr>
                                      <p:tavLst>
                                        <p:tav tm="0">
                                          <p:val>
                                            <p:strVal val="1+#ppt_w/2"/>
                                          </p:val>
                                        </p:tav>
                                        <p:tav tm="100000">
                                          <p:val>
                                            <p:strVal val="#ppt_x"/>
                                          </p:val>
                                        </p:tav>
                                      </p:tavLst>
                                    </p:anim>
                                    <p:anim calcmode="lin" valueType="num">
                                      <p:cBhvr additive="base">
                                        <p:cTn id="20"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2" grpId="0" animBg="1"/>
      <p:bldP spid="24610" grpId="0" animBg="1"/>
      <p:bldP spid="2460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标题 1"/>
          <p:cNvSpPr>
            <a:spLocks noGrp="1"/>
          </p:cNvSpPr>
          <p:nvPr>
            <p:ph type="title"/>
          </p:nvPr>
        </p:nvSpPr>
        <p:spPr>
          <a:xfrm>
            <a:off x="750888" y="5730875"/>
            <a:ext cx="9221787" cy="1039813"/>
          </a:xfrm>
        </p:spPr>
        <p:txBody>
          <a:bodyPr/>
          <a:lstStyle/>
          <a:p>
            <a:pPr algn="ctr">
              <a:lnSpc>
                <a:spcPct val="110000"/>
              </a:lnSpc>
            </a:pPr>
            <a:r>
              <a:rPr lang="zh-CN" altLang="zh-CN" sz="2400" b="1" smtClean="0">
                <a:latin typeface="宋体" charset="-122"/>
                <a:ea typeface="宋体" charset="-122"/>
              </a:rPr>
              <a:t>拉拢腐蚀党员干部和公职人员、寻求政治靠山的黑恶势力</a:t>
            </a:r>
            <a:r>
              <a:rPr lang="en-US" altLang="zh-CN" sz="2400" b="1" smtClean="0">
                <a:latin typeface="宋体" charset="-122"/>
                <a:ea typeface="宋体" charset="-122"/>
              </a:rPr>
              <a:t/>
            </a:r>
            <a:br>
              <a:rPr lang="en-US" altLang="zh-CN" sz="2400" b="1" smtClean="0">
                <a:latin typeface="宋体" charset="-122"/>
                <a:ea typeface="宋体" charset="-122"/>
              </a:rPr>
            </a:br>
            <a:r>
              <a:rPr lang="zh-CN" altLang="zh-CN" sz="2400" b="1" smtClean="0">
                <a:latin typeface="宋体" charset="-122"/>
                <a:ea typeface="宋体" charset="-122"/>
              </a:rPr>
              <a:t>及其“保护伞”</a:t>
            </a:r>
            <a:endParaRPr lang="zh-CN" altLang="en-US" sz="2400" b="1" smtClean="0">
              <a:latin typeface="宋体" charset="-122"/>
              <a:ea typeface="宋体" charset="-122"/>
            </a:endParaRPr>
          </a:p>
        </p:txBody>
      </p:sp>
      <p:pic>
        <p:nvPicPr>
          <p:cNvPr id="60418" name="图片 2" descr="11.jpg"/>
          <p:cNvPicPr>
            <a:picLocks/>
          </p:cNvPicPr>
          <p:nvPr/>
        </p:nvPicPr>
        <p:blipFill>
          <a:blip r:embed="rId2" cstate="print"/>
          <a:srcRect/>
          <a:stretch>
            <a:fillRect/>
          </a:stretch>
        </p:blipFill>
        <p:spPr bwMode="auto">
          <a:xfrm>
            <a:off x="2038350" y="801688"/>
            <a:ext cx="6480175" cy="4679950"/>
          </a:xfrm>
          <a:prstGeom prst="rect">
            <a:avLst/>
          </a:prstGeom>
          <a:noFill/>
          <a:ln w="9525">
            <a:noFill/>
            <a:miter lim="800000"/>
            <a:headEnd/>
            <a:tailEnd/>
          </a:ln>
        </p:spPr>
      </p:pic>
    </p:spTree>
  </p:cSld>
  <p:clrMapOvr>
    <a:masterClrMapping/>
  </p:clrMapOvr>
  <p:transition spd="med">
    <p:blinds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组合 1"/>
          <p:cNvGrpSpPr>
            <a:grpSpLocks/>
          </p:cNvGrpSpPr>
          <p:nvPr/>
        </p:nvGrpSpPr>
        <p:grpSpPr bwMode="auto">
          <a:xfrm>
            <a:off x="-44450" y="4830763"/>
            <a:ext cx="10736263" cy="2744787"/>
            <a:chOff x="-70" y="6365"/>
            <a:chExt cx="16908" cy="4322"/>
          </a:xfrm>
        </p:grpSpPr>
        <p:pic>
          <p:nvPicPr>
            <p:cNvPr id="61448" name="图片 3"/>
            <p:cNvPicPr>
              <a:picLocks noChangeAspect="1"/>
            </p:cNvPicPr>
            <p:nvPr/>
          </p:nvPicPr>
          <p:blipFill>
            <a:blip r:embed="rId5" cstate="print"/>
            <a:srcRect/>
            <a:stretch>
              <a:fillRect/>
            </a:stretch>
          </p:blipFill>
          <p:spPr bwMode="auto">
            <a:xfrm>
              <a:off x="0" y="6365"/>
              <a:ext cx="7483" cy="4008"/>
            </a:xfrm>
            <a:prstGeom prst="rect">
              <a:avLst/>
            </a:prstGeom>
            <a:noFill/>
            <a:ln w="9525">
              <a:noFill/>
              <a:miter lim="800000"/>
              <a:headEnd/>
              <a:tailEnd/>
            </a:ln>
          </p:spPr>
        </p:pic>
        <p:pic>
          <p:nvPicPr>
            <p:cNvPr id="61449" name="图片 5"/>
            <p:cNvPicPr>
              <a:picLocks noChangeAspect="1"/>
            </p:cNvPicPr>
            <p:nvPr/>
          </p:nvPicPr>
          <p:blipFill>
            <a:blip r:embed="rId6" cstate="print"/>
            <a:srcRect/>
            <a:stretch>
              <a:fillRect/>
            </a:stretch>
          </p:blipFill>
          <p:spPr bwMode="auto">
            <a:xfrm>
              <a:off x="-70" y="10057"/>
              <a:ext cx="16908" cy="631"/>
            </a:xfrm>
            <a:prstGeom prst="rect">
              <a:avLst/>
            </a:prstGeom>
            <a:noFill/>
            <a:ln w="9525">
              <a:noFill/>
              <a:miter lim="800000"/>
              <a:headEnd/>
              <a:tailEnd/>
            </a:ln>
          </p:spPr>
        </p:pic>
      </p:grpSp>
      <p:grpSp>
        <p:nvGrpSpPr>
          <p:cNvPr id="61442" name="组合 2"/>
          <p:cNvGrpSpPr>
            <a:grpSpLocks/>
          </p:cNvGrpSpPr>
          <p:nvPr/>
        </p:nvGrpSpPr>
        <p:grpSpPr bwMode="auto">
          <a:xfrm>
            <a:off x="4803775" y="3084513"/>
            <a:ext cx="5675313" cy="1241425"/>
            <a:chOff x="5939435" y="1447353"/>
            <a:chExt cx="1987917" cy="389335"/>
          </a:xfrm>
        </p:grpSpPr>
        <p:sp>
          <p:nvSpPr>
            <p:cNvPr id="11" name="矩形 15"/>
            <p:cNvSpPr/>
            <p:nvPr>
              <p:custDataLst>
                <p:tags r:id="rId2"/>
              </p:custDataLst>
            </p:nvPr>
          </p:nvSpPr>
          <p:spPr>
            <a:xfrm>
              <a:off x="6035634" y="1492659"/>
              <a:ext cx="1831108" cy="344029"/>
            </a:xfrm>
            <a:custGeom>
              <a:avLst/>
              <a:gdLst>
                <a:gd name="connsiteX0" fmla="*/ 0 w 3744416"/>
                <a:gd name="connsiteY0" fmla="*/ 0 h 689605"/>
                <a:gd name="connsiteX1" fmla="*/ 3744416 w 3744416"/>
                <a:gd name="connsiteY1" fmla="*/ 0 h 689605"/>
                <a:gd name="connsiteX2" fmla="*/ 3744416 w 3744416"/>
                <a:gd name="connsiteY2" fmla="*/ 689605 h 689605"/>
                <a:gd name="connsiteX3" fmla="*/ 0 w 3744416"/>
                <a:gd name="connsiteY3" fmla="*/ 689605 h 689605"/>
                <a:gd name="connsiteX4" fmla="*/ 0 w 3744416"/>
                <a:gd name="connsiteY4" fmla="*/ 0 h 689605"/>
                <a:gd name="connsiteX0-1" fmla="*/ 39188 w 3783604"/>
                <a:gd name="connsiteY0-2" fmla="*/ 0 h 689605"/>
                <a:gd name="connsiteX1-3" fmla="*/ 3783604 w 3783604"/>
                <a:gd name="connsiteY1-4" fmla="*/ 0 h 689605"/>
                <a:gd name="connsiteX2-5" fmla="*/ 3783604 w 3783604"/>
                <a:gd name="connsiteY2-6" fmla="*/ 689605 h 689605"/>
                <a:gd name="connsiteX3-7" fmla="*/ 0 w 3783604"/>
                <a:gd name="connsiteY3-8" fmla="*/ 572039 h 689605"/>
                <a:gd name="connsiteX4-9" fmla="*/ 39188 w 3783604"/>
                <a:gd name="connsiteY4-10" fmla="*/ 0 h 6896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3604" h="689605">
                  <a:moveTo>
                    <a:pt x="39188" y="0"/>
                  </a:moveTo>
                  <a:lnTo>
                    <a:pt x="3783604" y="0"/>
                  </a:lnTo>
                  <a:lnTo>
                    <a:pt x="3783604" y="689605"/>
                  </a:lnTo>
                  <a:lnTo>
                    <a:pt x="0" y="572039"/>
                  </a:lnTo>
                  <a:lnTo>
                    <a:pt x="39188" y="0"/>
                  </a:lnTo>
                  <a:close/>
                </a:path>
              </a:pathLst>
            </a:custGeom>
            <a:gradFill>
              <a:gsLst>
                <a:gs pos="0">
                  <a:schemeClr val="tx1"/>
                </a:gs>
                <a:gs pos="100000">
                  <a:schemeClr val="tx1">
                    <a:alpha val="9000"/>
                  </a:schemeClr>
                </a:gs>
              </a:gsLst>
              <a:lin ang="5400000" scaled="0"/>
            </a:gradFill>
            <a:ln w="25400" cap="flat" cmpd="sng" algn="ctr">
              <a:noFill/>
              <a:prstDash val="solid"/>
            </a:ln>
            <a:effectLst/>
          </p:spPr>
          <p:txBody>
            <a:bodyPr lIns="60142" tIns="30071" rIns="60142" bIns="30071" anchor="ctr"/>
            <a:lstStyle/>
            <a:p>
              <a:pPr algn="ctr" fontAlgn="auto">
                <a:spcBef>
                  <a:spcPts val="0"/>
                </a:spcBef>
                <a:spcAft>
                  <a:spcPts val="0"/>
                </a:spcAft>
                <a:defRPr/>
              </a:pPr>
              <a:endParaRPr lang="en-US" sz="1185" kern="0">
                <a:solidFill>
                  <a:sysClr val="window" lastClr="FFFFFF"/>
                </a:solidFill>
                <a:latin typeface="Calibri" panose="020F0502020204030204"/>
                <a:ea typeface="+mn-ea"/>
              </a:endParaRPr>
            </a:p>
          </p:txBody>
        </p:sp>
        <p:sp>
          <p:nvSpPr>
            <p:cNvPr id="61447" name="矩形 11"/>
            <p:cNvSpPr>
              <a:spLocks noChangeArrowheads="1"/>
            </p:cNvSpPr>
            <p:nvPr>
              <p:custDataLst>
                <p:tags r:id="rId3"/>
              </p:custDataLst>
            </p:nvPr>
          </p:nvSpPr>
          <p:spPr bwMode="auto">
            <a:xfrm>
              <a:off x="5939435" y="1447353"/>
              <a:ext cx="1987917" cy="343214"/>
            </a:xfrm>
            <a:prstGeom prst="rect">
              <a:avLst/>
            </a:prstGeom>
            <a:solidFill>
              <a:srgbClr val="0070C0"/>
            </a:solidFill>
            <a:ln w="25400" algn="ctr">
              <a:solidFill>
                <a:srgbClr val="FFFFFF"/>
              </a:solidFill>
              <a:miter lim="800000"/>
              <a:headEnd/>
              <a:tailEnd/>
            </a:ln>
          </p:spPr>
          <p:txBody>
            <a:bodyPr lIns="60142" tIns="30071" rIns="60142" bIns="30071" anchor="ctr"/>
            <a:lstStyle/>
            <a:p>
              <a:pPr algn="ctr">
                <a:lnSpc>
                  <a:spcPct val="130000"/>
                </a:lnSpc>
              </a:pPr>
              <a:r>
                <a:rPr lang="zh-CN" altLang="en-US" sz="2400" b="1" dirty="0" smtClean="0">
                  <a:solidFill>
                    <a:srgbClr val="FFFF00"/>
                  </a:solidFill>
                  <a:latin typeface="宋体" charset="-122"/>
                </a:rPr>
                <a:t>涉黑涉恶线索推送和举报</a:t>
              </a:r>
              <a:endParaRPr lang="zh-CN" altLang="en-US" sz="2400" b="1" dirty="0">
                <a:solidFill>
                  <a:srgbClr val="FFFF00"/>
                </a:solidFill>
                <a:latin typeface="宋体" charset="-122"/>
              </a:endParaRPr>
            </a:p>
          </p:txBody>
        </p:sp>
      </p:grpSp>
      <p:sp>
        <p:nvSpPr>
          <p:cNvPr id="10" name="椭圆 9"/>
          <p:cNvSpPr/>
          <p:nvPr>
            <p:custDataLst>
              <p:tags r:id="rId1"/>
            </p:custDataLst>
          </p:nvPr>
        </p:nvSpPr>
        <p:spPr>
          <a:xfrm>
            <a:off x="3051947" y="2770860"/>
            <a:ext cx="1589607" cy="1597247"/>
          </a:xfrm>
          <a:prstGeom prst="ellipse">
            <a:avLst/>
          </a:prstGeom>
          <a:solidFill>
            <a:srgbClr val="FFFFFF"/>
          </a:solidFill>
          <a:ln w="63500" cap="flat" cmpd="sng" algn="ctr">
            <a:solidFill>
              <a:srgbClr val="0070C0"/>
            </a:solidFill>
            <a:prstDash val="solid"/>
          </a:ln>
          <a:effectLst>
            <a:innerShdw blurRad="63500" dist="63500" dir="13200000">
              <a:schemeClr val="tx1">
                <a:alpha val="20000"/>
              </a:schemeClr>
            </a:innerShdw>
          </a:effectLst>
        </p:spPr>
        <p:txBody>
          <a:bodyPr lIns="0" tIns="0" rIns="0" bIns="0" anchor="ctr"/>
          <a:lstStyle/>
          <a:p>
            <a:pPr algn="ctr">
              <a:defRPr/>
            </a:pPr>
            <a:r>
              <a:rPr lang="en-US" altLang="zh-CN" sz="9355" dirty="0">
                <a:solidFill>
                  <a:srgbClr val="0070C0"/>
                </a:solidFill>
                <a:latin typeface="Impact" panose="020B0806030902050204" pitchFamily="34" charset="0"/>
                <a:ea typeface="微软雅黑" pitchFamily="34" charset="-122"/>
              </a:rPr>
              <a:t>3</a:t>
            </a:r>
          </a:p>
        </p:txBody>
      </p:sp>
    </p:spTree>
  </p:cSld>
  <p:clrMapOvr>
    <a:masterClrMapping/>
  </p:clrMapOvr>
  <p:transition spd="slow">
    <p:zoom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标题 1"/>
          <p:cNvSpPr>
            <a:spLocks noGrp="1"/>
          </p:cNvSpPr>
          <p:nvPr>
            <p:ph type="title"/>
          </p:nvPr>
        </p:nvSpPr>
        <p:spPr>
          <a:xfrm>
            <a:off x="735013" y="987425"/>
            <a:ext cx="9221787" cy="5794375"/>
          </a:xfrm>
        </p:spPr>
        <p:txBody>
          <a:bodyPr/>
          <a:lstStyle/>
          <a:p>
            <a:pPr>
              <a:lnSpc>
                <a:spcPct val="160000"/>
              </a:lnSpc>
            </a:pPr>
            <a:r>
              <a:rPr lang="en-US" altLang="zh-CN" sz="2800" dirty="0" smtClean="0">
                <a:latin typeface="宋体" charset="-122"/>
                <a:ea typeface="宋体" charset="-122"/>
              </a:rPr>
              <a:t>    2018</a:t>
            </a:r>
            <a:r>
              <a:rPr lang="zh-CN" altLang="zh-CN" sz="2800" dirty="0" smtClean="0">
                <a:latin typeface="宋体" charset="-122"/>
                <a:ea typeface="宋体" charset="-122"/>
              </a:rPr>
              <a:t>年</a:t>
            </a:r>
            <a:r>
              <a:rPr lang="en-US" altLang="zh-CN" sz="2800" dirty="0" smtClean="0">
                <a:latin typeface="宋体" charset="-122"/>
                <a:ea typeface="宋体" charset="-122"/>
              </a:rPr>
              <a:t>1</a:t>
            </a:r>
            <a:r>
              <a:rPr lang="zh-CN" altLang="zh-CN" sz="2800" dirty="0" smtClean="0">
                <a:latin typeface="宋体" charset="-122"/>
                <a:ea typeface="宋体" charset="-122"/>
              </a:rPr>
              <a:t>月</a:t>
            </a:r>
            <a:r>
              <a:rPr lang="en-US" altLang="zh-CN" sz="2800" dirty="0" smtClean="0">
                <a:latin typeface="宋体" charset="-122"/>
                <a:ea typeface="宋体" charset="-122"/>
              </a:rPr>
              <a:t>23</a:t>
            </a:r>
            <a:r>
              <a:rPr lang="zh-CN" altLang="zh-CN" sz="2800" dirty="0" smtClean="0">
                <a:latin typeface="宋体" charset="-122"/>
                <a:ea typeface="宋体" charset="-122"/>
              </a:rPr>
              <a:t>日，中央政法委在北京召开全国扫黑除恶专项斗争电视电话会议，</a:t>
            </a:r>
            <a:r>
              <a:rPr lang="zh-CN" altLang="en-US" sz="2800" dirty="0" smtClean="0">
                <a:latin typeface="宋体" charset="-122"/>
                <a:ea typeface="宋体" charset="-122"/>
              </a:rPr>
              <a:t>即中央“</a:t>
            </a:r>
            <a:r>
              <a:rPr lang="en-US" altLang="zh-CN" sz="2800" dirty="0" smtClean="0">
                <a:latin typeface="宋体" charset="-122"/>
                <a:ea typeface="宋体" charset="-122"/>
              </a:rPr>
              <a:t>1.23</a:t>
            </a:r>
            <a:r>
              <a:rPr lang="zh-CN" altLang="en-US" sz="2800" dirty="0" smtClean="0">
                <a:latin typeface="宋体" charset="-122"/>
                <a:ea typeface="宋体" charset="-122"/>
              </a:rPr>
              <a:t>”会议。会议决定成立</a:t>
            </a:r>
            <a:r>
              <a:rPr lang="zh-CN" altLang="zh-CN" sz="2800" dirty="0" smtClean="0">
                <a:latin typeface="宋体" charset="-122"/>
                <a:ea typeface="宋体" charset="-122"/>
              </a:rPr>
              <a:t>中央成立扫黑除恶专项斗争领导小组，由中央政法委牵头，成员</a:t>
            </a:r>
            <a:r>
              <a:rPr lang="zh-CN" altLang="en-US" sz="2800" dirty="0" smtClean="0">
                <a:latin typeface="宋体" charset="-122"/>
                <a:ea typeface="宋体" charset="-122"/>
              </a:rPr>
              <a:t>单位</a:t>
            </a:r>
            <a:r>
              <a:rPr lang="zh-CN" altLang="zh-CN" sz="2800" dirty="0" smtClean="0">
                <a:latin typeface="宋体" charset="-122"/>
                <a:ea typeface="宋体" charset="-122"/>
              </a:rPr>
              <a:t>有中央纪委机关、中央组织部、中央宣传部、中央综治办、中央网信办、最高人民法院、最高人民检察院、公安部、教育部等</a:t>
            </a:r>
            <a:r>
              <a:rPr lang="en-US" altLang="zh-CN" sz="2800" dirty="0" smtClean="0">
                <a:latin typeface="宋体" charset="-122"/>
                <a:ea typeface="宋体" charset="-122"/>
              </a:rPr>
              <a:t>28</a:t>
            </a:r>
            <a:r>
              <a:rPr lang="zh-CN" altLang="zh-CN" sz="2800" dirty="0" smtClean="0">
                <a:latin typeface="宋体" charset="-122"/>
                <a:ea typeface="宋体" charset="-122"/>
              </a:rPr>
              <a:t>家单位。领导小组办公室设在中央政法委</a:t>
            </a:r>
            <a:r>
              <a:rPr lang="zh-CN" altLang="en-US" sz="2800" dirty="0" smtClean="0">
                <a:latin typeface="宋体" charset="-122"/>
                <a:ea typeface="宋体" charset="-122"/>
              </a:rPr>
              <a:t>。</a:t>
            </a:r>
          </a:p>
        </p:txBody>
      </p:sp>
    </p:spTree>
  </p:cSld>
  <p:clrMapOvr>
    <a:masterClrMapping/>
  </p:clrMapOvr>
  <p:transition spd="med">
    <p:check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735013" y="841375"/>
            <a:ext cx="9221787" cy="5795963"/>
          </a:xfrm>
        </p:spPr>
        <p:txBody>
          <a:bodyPr/>
          <a:lstStyle/>
          <a:p>
            <a:pPr>
              <a:lnSpc>
                <a:spcPct val="140000"/>
              </a:lnSpc>
            </a:pPr>
            <a:r>
              <a:rPr lang="en-US" altLang="zh-CN" sz="2800" dirty="0" smtClean="0">
                <a:latin typeface="宋体" charset="-122"/>
                <a:ea typeface="宋体" charset="-122"/>
              </a:rPr>
              <a:t>    </a:t>
            </a:r>
            <a:r>
              <a:rPr lang="zh-CN" altLang="en-US" sz="2800" dirty="0" smtClean="0">
                <a:latin typeface="宋体" charset="-122"/>
                <a:ea typeface="宋体" charset="-122"/>
              </a:rPr>
              <a:t>在中央“</a:t>
            </a:r>
            <a:r>
              <a:rPr lang="en-US" altLang="zh-CN" sz="2800" dirty="0" smtClean="0">
                <a:latin typeface="宋体" charset="-122"/>
                <a:ea typeface="宋体" charset="-122"/>
              </a:rPr>
              <a:t>1.23</a:t>
            </a:r>
            <a:r>
              <a:rPr lang="zh-CN" altLang="en-US" sz="2800" dirty="0" smtClean="0">
                <a:latin typeface="宋体" charset="-122"/>
                <a:ea typeface="宋体" charset="-122"/>
              </a:rPr>
              <a:t>”会议上，中央政治局委员、中央政法委书记郭声琨同志指出：</a:t>
            </a:r>
            <a:r>
              <a:rPr lang="zh-CN" altLang="en-US" sz="2800" b="1" dirty="0" smtClean="0">
                <a:solidFill>
                  <a:srgbClr val="FFFF00"/>
                </a:solidFill>
                <a:latin typeface="楷体_GB2312" pitchFamily="49" charset="-122"/>
                <a:ea typeface="楷体_GB2312" pitchFamily="49" charset="-122"/>
              </a:rPr>
              <a:t>在各级党委领导下，发挥社会治安综合治理优势，推动各部门各司其职、齐抓共管，综合运用各种手段预防和解决黑恶势力违法犯罪突出问题。各有关部门要结合自身职能，主动承担在扫黑除恶专项斗争中的职责任务，依法行政、依法履职，强化重点行业、重点领域监管，防止行政不作为和乱作为，最大限度挤压黑恶势力滋生空间。各有关部门要将日常工作中发现的涉黑涉恶线索及时向公安机关通报，建立健全线索发现和移交机制。</a:t>
            </a:r>
          </a:p>
        </p:txBody>
      </p:sp>
    </p:spTree>
  </p:cSld>
  <p:clrMapOvr>
    <a:masterClrMapping/>
  </p:clrMapOvr>
  <p:transition spd="med">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a:xfrm>
            <a:off x="735013" y="5878513"/>
            <a:ext cx="9221787" cy="957262"/>
          </a:xfrm>
        </p:spPr>
        <p:txBody>
          <a:bodyPr/>
          <a:lstStyle/>
          <a:p>
            <a:pPr algn="ctr">
              <a:lnSpc>
                <a:spcPct val="140000"/>
              </a:lnSpc>
            </a:pPr>
            <a:r>
              <a:rPr lang="zh-CN" altLang="en-US" sz="2800" b="1" smtClean="0">
                <a:latin typeface="宋体" charset="-122"/>
                <a:ea typeface="宋体" charset="-122"/>
              </a:rPr>
              <a:t>晋中市公安局建立的工作机制</a:t>
            </a:r>
            <a:endParaRPr lang="zh-CN" altLang="en-US" sz="2800" b="1" smtClean="0">
              <a:solidFill>
                <a:srgbClr val="FFFF00"/>
              </a:solidFill>
              <a:latin typeface="楷体_GB2312" pitchFamily="49" charset="-122"/>
              <a:ea typeface="楷体_GB2312" pitchFamily="49" charset="-122"/>
            </a:endParaRPr>
          </a:p>
        </p:txBody>
      </p:sp>
      <p:pic>
        <p:nvPicPr>
          <p:cNvPr id="64514" name="图片 2" descr="img20180831_0007.jpg"/>
          <p:cNvPicPr>
            <a:picLocks/>
          </p:cNvPicPr>
          <p:nvPr/>
        </p:nvPicPr>
        <p:blipFill>
          <a:blip r:embed="rId2" cstate="print"/>
          <a:srcRect/>
          <a:stretch>
            <a:fillRect/>
          </a:stretch>
        </p:blipFill>
        <p:spPr bwMode="auto">
          <a:xfrm>
            <a:off x="522288" y="1044575"/>
            <a:ext cx="3059112" cy="4321175"/>
          </a:xfrm>
          <a:prstGeom prst="rect">
            <a:avLst/>
          </a:prstGeom>
          <a:noFill/>
          <a:ln w="9525">
            <a:noFill/>
            <a:miter lim="800000"/>
            <a:headEnd/>
            <a:tailEnd/>
          </a:ln>
        </p:spPr>
      </p:pic>
      <p:pic>
        <p:nvPicPr>
          <p:cNvPr id="64515" name="图片 3" descr="img20180831_0009.jpg"/>
          <p:cNvPicPr>
            <a:picLocks/>
          </p:cNvPicPr>
          <p:nvPr/>
        </p:nvPicPr>
        <p:blipFill>
          <a:blip r:embed="rId3" cstate="print"/>
          <a:srcRect/>
          <a:stretch>
            <a:fillRect/>
          </a:stretch>
        </p:blipFill>
        <p:spPr bwMode="auto">
          <a:xfrm>
            <a:off x="3776663" y="1044575"/>
            <a:ext cx="3060700" cy="4321175"/>
          </a:xfrm>
          <a:prstGeom prst="rect">
            <a:avLst/>
          </a:prstGeom>
          <a:noFill/>
          <a:ln w="9525">
            <a:noFill/>
            <a:miter lim="800000"/>
            <a:headEnd/>
            <a:tailEnd/>
          </a:ln>
        </p:spPr>
      </p:pic>
      <p:pic>
        <p:nvPicPr>
          <p:cNvPr id="64516" name="图片 4" descr="img20180831_0008.jpg"/>
          <p:cNvPicPr>
            <a:picLocks/>
          </p:cNvPicPr>
          <p:nvPr/>
        </p:nvPicPr>
        <p:blipFill>
          <a:blip r:embed="rId4" cstate="print"/>
          <a:srcRect/>
          <a:stretch>
            <a:fillRect/>
          </a:stretch>
        </p:blipFill>
        <p:spPr bwMode="auto">
          <a:xfrm>
            <a:off x="7075488" y="1030288"/>
            <a:ext cx="3060700" cy="4319587"/>
          </a:xfrm>
          <a:prstGeom prst="rect">
            <a:avLst/>
          </a:prstGeom>
          <a:noFill/>
          <a:ln w="9525">
            <a:noFill/>
            <a:miter lim="800000"/>
            <a:headEnd/>
            <a:tailEnd/>
          </a:ln>
        </p:spPr>
      </p:pic>
    </p:spTree>
  </p:cSld>
  <p:clrMapOvr>
    <a:masterClrMapping/>
  </p:clrMapOvr>
  <p:transition spd="med">
    <p:whee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735013" y="5805488"/>
            <a:ext cx="9221787" cy="1035050"/>
          </a:xfrm>
        </p:spPr>
        <p:txBody>
          <a:bodyPr/>
          <a:lstStyle/>
          <a:p>
            <a:pPr algn="ctr">
              <a:lnSpc>
                <a:spcPct val="140000"/>
              </a:lnSpc>
            </a:pPr>
            <a:r>
              <a:rPr lang="zh-CN" altLang="en-US" sz="2800" b="1" smtClean="0">
                <a:latin typeface="宋体" charset="-122"/>
                <a:ea typeface="宋体" charset="-122"/>
              </a:rPr>
              <a:t>晋中市公安局与全部成员单位签订的</a:t>
            </a:r>
            <a:r>
              <a:rPr lang="en-US" altLang="zh-CN" sz="2800" b="1" smtClean="0">
                <a:latin typeface="宋体" charset="-122"/>
                <a:ea typeface="宋体" charset="-122"/>
              </a:rPr>
              <a:t>《</a:t>
            </a:r>
            <a:r>
              <a:rPr lang="zh-CN" altLang="en-US" sz="2800" b="1" smtClean="0">
                <a:latin typeface="宋体" charset="-122"/>
                <a:ea typeface="宋体" charset="-122"/>
              </a:rPr>
              <a:t>工作责任书</a:t>
            </a:r>
            <a:r>
              <a:rPr lang="en-US" altLang="zh-CN" sz="2800" b="1" smtClean="0">
                <a:latin typeface="宋体" charset="-122"/>
                <a:ea typeface="宋体" charset="-122"/>
              </a:rPr>
              <a:t>》</a:t>
            </a:r>
            <a:endParaRPr lang="zh-CN" altLang="en-US" sz="2800" b="1" smtClean="0">
              <a:solidFill>
                <a:srgbClr val="FFFF00"/>
              </a:solidFill>
              <a:latin typeface="楷体_GB2312" pitchFamily="49" charset="-122"/>
              <a:ea typeface="楷体_GB2312" pitchFamily="49" charset="-122"/>
            </a:endParaRPr>
          </a:p>
        </p:txBody>
      </p:sp>
      <p:pic>
        <p:nvPicPr>
          <p:cNvPr id="65538" name="图片 2" descr="img20180831_0006.jpg"/>
          <p:cNvPicPr>
            <a:picLocks/>
          </p:cNvPicPr>
          <p:nvPr/>
        </p:nvPicPr>
        <p:blipFill>
          <a:blip r:embed="rId2" cstate="print"/>
          <a:srcRect/>
          <a:stretch>
            <a:fillRect/>
          </a:stretch>
        </p:blipFill>
        <p:spPr bwMode="auto">
          <a:xfrm>
            <a:off x="273050" y="609600"/>
            <a:ext cx="3238500" cy="4679950"/>
          </a:xfrm>
          <a:prstGeom prst="rect">
            <a:avLst/>
          </a:prstGeom>
          <a:noFill/>
          <a:ln w="9525">
            <a:noFill/>
            <a:miter lim="800000"/>
            <a:headEnd/>
            <a:tailEnd/>
          </a:ln>
        </p:spPr>
      </p:pic>
      <p:pic>
        <p:nvPicPr>
          <p:cNvPr id="65539" name="图片 3" descr="img20180831_0001.jpg"/>
          <p:cNvPicPr>
            <a:picLocks/>
          </p:cNvPicPr>
          <p:nvPr/>
        </p:nvPicPr>
        <p:blipFill>
          <a:blip r:embed="rId3" cstate="print"/>
          <a:srcRect/>
          <a:stretch>
            <a:fillRect/>
          </a:stretch>
        </p:blipFill>
        <p:spPr bwMode="auto">
          <a:xfrm>
            <a:off x="3714750" y="623888"/>
            <a:ext cx="3240088" cy="4679950"/>
          </a:xfrm>
          <a:prstGeom prst="rect">
            <a:avLst/>
          </a:prstGeom>
          <a:noFill/>
          <a:ln w="9525">
            <a:noFill/>
            <a:miter lim="800000"/>
            <a:headEnd/>
            <a:tailEnd/>
          </a:ln>
        </p:spPr>
      </p:pic>
      <p:pic>
        <p:nvPicPr>
          <p:cNvPr id="65540" name="图片 4" descr="img20180831_0003.jpg"/>
          <p:cNvPicPr>
            <a:picLocks/>
          </p:cNvPicPr>
          <p:nvPr/>
        </p:nvPicPr>
        <p:blipFill>
          <a:blip r:embed="rId4" cstate="print"/>
          <a:srcRect/>
          <a:stretch>
            <a:fillRect/>
          </a:stretch>
        </p:blipFill>
        <p:spPr bwMode="auto">
          <a:xfrm>
            <a:off x="7191375" y="595313"/>
            <a:ext cx="3240088" cy="4679950"/>
          </a:xfrm>
          <a:prstGeom prst="rect">
            <a:avLst/>
          </a:prstGeom>
          <a:noFill/>
          <a:ln w="9525">
            <a:noFill/>
            <a:miter lim="800000"/>
            <a:headEnd/>
            <a:tailEnd/>
          </a:ln>
        </p:spPr>
      </p:pic>
    </p:spTree>
  </p:cSld>
  <p:clrMapOvr>
    <a:masterClrMapping/>
  </p:clrMapOvr>
  <p:transition spd="med">
    <p:wheel spokes="2"/>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735013" y="403225"/>
            <a:ext cx="9221787" cy="1004888"/>
          </a:xfrm>
        </p:spPr>
        <p:txBody>
          <a:bodyPr/>
          <a:lstStyle/>
          <a:p>
            <a:pPr algn="ctr"/>
            <a:r>
              <a:rPr lang="zh-CN" altLang="en-US" sz="3600" smtClean="0">
                <a:solidFill>
                  <a:srgbClr val="FFFF00"/>
                </a:solidFill>
                <a:latin typeface="宋体" charset="-122"/>
                <a:ea typeface="宋体" charset="-122"/>
              </a:rPr>
              <a:t>推送线索时注意的问题</a:t>
            </a:r>
          </a:p>
        </p:txBody>
      </p:sp>
      <p:graphicFrame>
        <p:nvGraphicFramePr>
          <p:cNvPr id="4" name="内容占位符 8"/>
          <p:cNvGraphicFramePr>
            <a:graphicFrameLocks/>
          </p:cNvGraphicFramePr>
          <p:nvPr/>
        </p:nvGraphicFramePr>
        <p:xfrm>
          <a:off x="1016000" y="1886856"/>
          <a:ext cx="8519884" cy="523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6686" y="1640113"/>
            <a:ext cx="9506857" cy="5413829"/>
          </a:xfrm>
        </p:spPr>
        <p:txBody>
          <a:bodyPr/>
          <a:lstStyle/>
          <a:p>
            <a:pPr>
              <a:lnSpc>
                <a:spcPct val="140000"/>
              </a:lnSpc>
            </a:pPr>
            <a:r>
              <a:rPr lang="en-US" altLang="zh-CN" sz="2400" dirty="0" smtClean="0">
                <a:latin typeface="宋体" pitchFamily="2" charset="-122"/>
                <a:ea typeface="宋体" pitchFamily="2" charset="-122"/>
              </a:rPr>
              <a:t>1</a:t>
            </a:r>
            <a:r>
              <a:rPr lang="zh-CN" altLang="zh-CN" sz="2400" dirty="0" smtClean="0">
                <a:latin typeface="宋体" pitchFamily="2" charset="-122"/>
                <a:ea typeface="宋体" pitchFamily="2" charset="-122"/>
              </a:rPr>
              <a:t>、拨打</a:t>
            </a:r>
            <a:r>
              <a:rPr lang="en-US" altLang="zh-CN" sz="2400" dirty="0" smtClean="0">
                <a:latin typeface="宋体" pitchFamily="2" charset="-122"/>
                <a:ea typeface="宋体" pitchFamily="2" charset="-122"/>
              </a:rPr>
              <a:t>110</a:t>
            </a:r>
            <a:r>
              <a:rPr lang="zh-CN" altLang="zh-CN" sz="2400" dirty="0" smtClean="0">
                <a:latin typeface="宋体" pitchFamily="2" charset="-122"/>
                <a:ea typeface="宋体" pitchFamily="2" charset="-122"/>
              </a:rPr>
              <a:t>报警电话进行举报</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2</a:t>
            </a:r>
            <a:r>
              <a:rPr lang="zh-CN" altLang="zh-CN" sz="2400" dirty="0" smtClean="0">
                <a:latin typeface="宋体" pitchFamily="2" charset="-122"/>
                <a:ea typeface="宋体" pitchFamily="2" charset="-122"/>
              </a:rPr>
              <a:t>、“晋中公安便民服务在线”网站进行举报</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3</a:t>
            </a:r>
            <a:r>
              <a:rPr lang="zh-CN" altLang="zh-CN" sz="2400" dirty="0" smtClean="0">
                <a:latin typeface="宋体" pitchFamily="2" charset="-122"/>
                <a:ea typeface="宋体" pitchFamily="2" charset="-122"/>
              </a:rPr>
              <a:t>、拨打</a:t>
            </a:r>
            <a:r>
              <a:rPr lang="en-US" altLang="zh-CN" sz="2400" dirty="0" smtClean="0">
                <a:latin typeface="宋体" pitchFamily="2" charset="-122"/>
                <a:ea typeface="宋体" pitchFamily="2" charset="-122"/>
              </a:rPr>
              <a:t>0354-3075122</a:t>
            </a:r>
            <a:r>
              <a:rPr lang="zh-CN" altLang="zh-CN" sz="2400" dirty="0" smtClean="0">
                <a:latin typeface="宋体" pitchFamily="2" charset="-122"/>
                <a:ea typeface="宋体" pitchFamily="2" charset="-122"/>
              </a:rPr>
              <a:t>（</a:t>
            </a:r>
            <a:r>
              <a:rPr lang="zh-CN" altLang="en-US" sz="2400" dirty="0" smtClean="0">
                <a:latin typeface="宋体" pitchFamily="2" charset="-122"/>
                <a:ea typeface="宋体" pitchFamily="2" charset="-122"/>
              </a:rPr>
              <a:t>市局“扫黑办”专线</a:t>
            </a:r>
            <a:r>
              <a:rPr lang="zh-CN" altLang="zh-CN" sz="2400" dirty="0" smtClean="0">
                <a:latin typeface="宋体" pitchFamily="2" charset="-122"/>
                <a:ea typeface="宋体" pitchFamily="2" charset="-122"/>
              </a:rPr>
              <a:t>） </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4</a:t>
            </a:r>
            <a:r>
              <a:rPr lang="zh-CN" altLang="zh-CN" sz="2400" dirty="0" smtClean="0">
                <a:latin typeface="宋体" pitchFamily="2" charset="-122"/>
                <a:ea typeface="宋体" pitchFamily="2" charset="-122"/>
              </a:rPr>
              <a:t>、来信举报（地址：晋中市公安局</a:t>
            </a:r>
            <a:r>
              <a:rPr lang="zh-CN" altLang="en-US" sz="2400" dirty="0" smtClean="0">
                <a:latin typeface="宋体" pitchFamily="2" charset="-122"/>
                <a:ea typeface="宋体" pitchFamily="2" charset="-122"/>
              </a:rPr>
              <a:t>“扫黑办”</a:t>
            </a:r>
            <a:r>
              <a:rPr lang="zh-CN" altLang="zh-CN" sz="2400" dirty="0" smtClean="0">
                <a:latin typeface="宋体" pitchFamily="2" charset="-122"/>
                <a:ea typeface="宋体" pitchFamily="2" charset="-122"/>
              </a:rPr>
              <a:t>收，邮编</a:t>
            </a:r>
            <a:r>
              <a:rPr lang="en-US" altLang="zh-CN" sz="2400" dirty="0" smtClean="0">
                <a:latin typeface="宋体" pitchFamily="2" charset="-122"/>
                <a:ea typeface="宋体" pitchFamily="2" charset="-122"/>
              </a:rPr>
              <a:t>:030600</a:t>
            </a:r>
            <a:r>
              <a:rPr lang="zh-CN" altLang="zh-CN" sz="2400" dirty="0" smtClean="0">
                <a:latin typeface="宋体" pitchFamily="2" charset="-122"/>
                <a:ea typeface="宋体" pitchFamily="2" charset="-122"/>
              </a:rPr>
              <a:t>）</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5</a:t>
            </a:r>
            <a:r>
              <a:rPr lang="zh-CN" altLang="zh-CN" sz="2400" dirty="0" smtClean="0">
                <a:latin typeface="宋体" pitchFamily="2" charset="-122"/>
                <a:ea typeface="宋体" pitchFamily="2" charset="-122"/>
              </a:rPr>
              <a:t>、通过“晋中公安”微博进行举报；</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6</a:t>
            </a:r>
            <a:r>
              <a:rPr lang="zh-CN" altLang="zh-CN" sz="2400" dirty="0" smtClean="0">
                <a:latin typeface="宋体" pitchFamily="2" charset="-122"/>
                <a:ea typeface="宋体" pitchFamily="2" charset="-122"/>
              </a:rPr>
              <a:t>、通过“晋中公安”微信公众号文章留言或消息对话进行举报。</a:t>
            </a:r>
            <a:br>
              <a:rPr lang="zh-CN" altLang="zh-CN" sz="2400" dirty="0" smtClean="0">
                <a:latin typeface="宋体" pitchFamily="2" charset="-122"/>
                <a:ea typeface="宋体" pitchFamily="2" charset="-122"/>
              </a:rPr>
            </a:br>
            <a:r>
              <a:rPr lang="en-US" altLang="zh-CN" sz="2400" dirty="0" smtClean="0">
                <a:latin typeface="宋体" pitchFamily="2" charset="-122"/>
                <a:ea typeface="宋体" pitchFamily="2" charset="-122"/>
              </a:rPr>
              <a:t>    </a:t>
            </a:r>
            <a:r>
              <a:rPr lang="zh-CN" altLang="zh-CN" sz="2400" dirty="0" smtClean="0">
                <a:solidFill>
                  <a:srgbClr val="FFFF00"/>
                </a:solidFill>
                <a:latin typeface="宋体" pitchFamily="2" charset="-122"/>
                <a:ea typeface="宋体" pitchFamily="2" charset="-122"/>
              </a:rPr>
              <a:t>我们承诺：对举报人信息，公安机关将依法严格保密。对举报人进行打击报复的，将依法从严、从重惩处；对包庇、纵容违法犯罪分子或恶意举报、诬告陷害他人的，将依法追究法律责任。</a:t>
            </a:r>
            <a:r>
              <a:rPr lang="zh-CN" altLang="zh-CN" sz="2400" dirty="0" smtClean="0">
                <a:latin typeface="宋体" pitchFamily="2" charset="-122"/>
                <a:ea typeface="宋体" pitchFamily="2" charset="-122"/>
              </a:rPr>
              <a:t/>
            </a:r>
            <a:br>
              <a:rPr lang="zh-CN" altLang="zh-CN" sz="2400" dirty="0" smtClean="0">
                <a:latin typeface="宋体" pitchFamily="2" charset="-122"/>
                <a:ea typeface="宋体" pitchFamily="2" charset="-122"/>
              </a:rPr>
            </a:br>
            <a:endParaRPr lang="zh-CN" altLang="en-US" sz="2400" dirty="0">
              <a:latin typeface="宋体" pitchFamily="2" charset="-122"/>
              <a:ea typeface="宋体" pitchFamily="2" charset="-122"/>
            </a:endParaRPr>
          </a:p>
        </p:txBody>
      </p:sp>
      <p:sp>
        <p:nvSpPr>
          <p:cNvPr id="4" name="标题 1"/>
          <p:cNvSpPr txBox="1">
            <a:spLocks/>
          </p:cNvSpPr>
          <p:nvPr/>
        </p:nvSpPr>
        <p:spPr bwMode="auto">
          <a:xfrm>
            <a:off x="1901371" y="449941"/>
            <a:ext cx="7126515" cy="9216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1006475" rtl="0" eaLnBrk="0" fontAlgn="base" latinLnBrk="0" hangingPunct="0">
              <a:lnSpc>
                <a:spcPct val="150000"/>
              </a:lnSpc>
              <a:spcBef>
                <a:spcPct val="0"/>
              </a:spcBef>
              <a:spcAft>
                <a:spcPct val="0"/>
              </a:spcAft>
              <a:buClrTx/>
              <a:buSzTx/>
              <a:buFontTx/>
              <a:buNone/>
              <a:tabLst/>
              <a:defRPr/>
            </a:pPr>
            <a:r>
              <a:rPr lang="zh-CN" altLang="en-US" sz="4000" dirty="0" smtClean="0">
                <a:solidFill>
                  <a:srgbClr val="FFFF00"/>
                </a:solidFill>
                <a:latin typeface="宋体" pitchFamily="2" charset="-122"/>
                <a:ea typeface="宋体" pitchFamily="2" charset="-122"/>
                <a:cs typeface="微软雅黑"/>
              </a:rPr>
              <a:t>举 报 方 式</a:t>
            </a:r>
            <a:endParaRPr kumimoji="0" lang="zh-CN" altLang="en-US" sz="4000" b="0" i="0" u="none" strike="noStrike" kern="1200" cap="none" spc="0" normalizeH="0" baseline="0" noProof="0" dirty="0">
              <a:ln>
                <a:noFill/>
              </a:ln>
              <a:solidFill>
                <a:srgbClr val="FFFF00"/>
              </a:solidFill>
              <a:effectLst/>
              <a:uLnTx/>
              <a:uFillTx/>
              <a:latin typeface="宋体" pitchFamily="2" charset="-122"/>
              <a:ea typeface="宋体" pitchFamily="2" charset="-122"/>
              <a:cs typeface="微软雅黑"/>
            </a:endParaRPr>
          </a:p>
        </p:txBody>
      </p:sp>
    </p:spTree>
  </p:cSld>
  <p:clrMapOvr>
    <a:masterClrMapping/>
  </p:clrMapOvr>
  <p:transition spd="med">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p:nvPr>
        </p:nvSpPr>
        <p:spPr>
          <a:xfrm>
            <a:off x="750888" y="5992132"/>
            <a:ext cx="9221787" cy="1039813"/>
          </a:xfrm>
        </p:spPr>
        <p:txBody>
          <a:bodyPr/>
          <a:lstStyle/>
          <a:p>
            <a:pPr algn="ctr">
              <a:lnSpc>
                <a:spcPct val="110000"/>
              </a:lnSpc>
            </a:pPr>
            <a:r>
              <a:rPr lang="zh-CN" altLang="en-US" sz="2400" b="1" dirty="0" smtClean="0">
                <a:latin typeface="宋体" charset="-122"/>
                <a:ea typeface="宋体" charset="-122"/>
              </a:rPr>
              <a:t>晋中市公安局群众举报涉黑涉恶线索举报奖励办法（试行）</a:t>
            </a:r>
          </a:p>
        </p:txBody>
      </p:sp>
      <p:pic>
        <p:nvPicPr>
          <p:cNvPr id="4" name="图片 3" descr="Scan.jpg"/>
          <p:cNvPicPr>
            <a:picLocks/>
          </p:cNvPicPr>
          <p:nvPr/>
        </p:nvPicPr>
        <p:blipFill>
          <a:blip r:embed="rId2" cstate="print"/>
          <a:stretch>
            <a:fillRect/>
          </a:stretch>
        </p:blipFill>
        <p:spPr>
          <a:xfrm>
            <a:off x="291844" y="986971"/>
            <a:ext cx="3240000" cy="4860000"/>
          </a:xfrm>
          <a:prstGeom prst="rect">
            <a:avLst/>
          </a:prstGeom>
        </p:spPr>
      </p:pic>
      <p:pic>
        <p:nvPicPr>
          <p:cNvPr id="5" name="图片 4" descr="Scan1.jpg"/>
          <p:cNvPicPr>
            <a:picLocks/>
          </p:cNvPicPr>
          <p:nvPr/>
        </p:nvPicPr>
        <p:blipFill>
          <a:blip r:embed="rId3" cstate="print"/>
          <a:stretch>
            <a:fillRect/>
          </a:stretch>
        </p:blipFill>
        <p:spPr>
          <a:xfrm>
            <a:off x="3725472" y="972456"/>
            <a:ext cx="3240000" cy="4860000"/>
          </a:xfrm>
          <a:prstGeom prst="rect">
            <a:avLst/>
          </a:prstGeom>
        </p:spPr>
      </p:pic>
      <p:pic>
        <p:nvPicPr>
          <p:cNvPr id="6" name="图片 5" descr="Scan2.jpg"/>
          <p:cNvPicPr>
            <a:picLocks/>
          </p:cNvPicPr>
          <p:nvPr/>
        </p:nvPicPr>
        <p:blipFill>
          <a:blip r:embed="rId4" cstate="print"/>
          <a:stretch>
            <a:fillRect/>
          </a:stretch>
        </p:blipFill>
        <p:spPr>
          <a:xfrm>
            <a:off x="7195006" y="986971"/>
            <a:ext cx="3240000" cy="4860000"/>
          </a:xfrm>
          <a:prstGeom prst="rect">
            <a:avLst/>
          </a:prstGeom>
        </p:spPr>
      </p:pic>
    </p:spTree>
  </p:cSld>
  <p:clrMapOvr>
    <a:masterClrMapping/>
  </p:clrMapOvr>
  <p:transition spd="med">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标题 1"/>
          <p:cNvSpPr>
            <a:spLocks noGrp="1"/>
          </p:cNvSpPr>
          <p:nvPr>
            <p:ph type="title"/>
          </p:nvPr>
        </p:nvSpPr>
        <p:spPr>
          <a:xfrm>
            <a:off x="736374" y="4453618"/>
            <a:ext cx="9221787" cy="1431925"/>
          </a:xfrm>
        </p:spPr>
        <p:txBody>
          <a:bodyPr/>
          <a:lstStyle/>
          <a:p>
            <a:pPr algn="ctr">
              <a:lnSpc>
                <a:spcPct val="110000"/>
              </a:lnSpc>
            </a:pPr>
            <a:r>
              <a:rPr lang="zh-CN" altLang="en-US" b="1" dirty="0" smtClean="0">
                <a:latin typeface="宋体" charset="-122"/>
                <a:ea typeface="宋体" charset="-122"/>
              </a:rPr>
              <a:t>欢迎扫描 欢迎转发</a:t>
            </a:r>
          </a:p>
        </p:txBody>
      </p:sp>
      <p:pic>
        <p:nvPicPr>
          <p:cNvPr id="4" name="图片 3" descr="20180904175327_0667.jpg"/>
          <p:cNvPicPr>
            <a:picLocks noChangeAspect="1"/>
          </p:cNvPicPr>
          <p:nvPr/>
        </p:nvPicPr>
        <p:blipFill>
          <a:blip r:embed="rId2" cstate="print"/>
          <a:stretch>
            <a:fillRect/>
          </a:stretch>
        </p:blipFill>
        <p:spPr>
          <a:xfrm>
            <a:off x="4099492" y="1357766"/>
            <a:ext cx="2667000" cy="2667000"/>
          </a:xfrm>
          <a:prstGeom prst="rect">
            <a:avLst/>
          </a:prstGeom>
        </p:spPr>
      </p:pic>
    </p:spTree>
  </p:cSld>
  <p:clrMapOvr>
    <a:masterClrMapping/>
  </p:clrMapOvr>
  <p:transition spd="med">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组合 1"/>
          <p:cNvGrpSpPr>
            <a:grpSpLocks/>
          </p:cNvGrpSpPr>
          <p:nvPr/>
        </p:nvGrpSpPr>
        <p:grpSpPr bwMode="auto">
          <a:xfrm>
            <a:off x="-44450" y="4830763"/>
            <a:ext cx="10736263" cy="2744787"/>
            <a:chOff x="-70" y="6365"/>
            <a:chExt cx="16908" cy="4322"/>
          </a:xfrm>
        </p:grpSpPr>
        <p:pic>
          <p:nvPicPr>
            <p:cNvPr id="23560" name="图片 3"/>
            <p:cNvPicPr>
              <a:picLocks noChangeAspect="1"/>
            </p:cNvPicPr>
            <p:nvPr/>
          </p:nvPicPr>
          <p:blipFill>
            <a:blip r:embed="rId5" cstate="print"/>
            <a:srcRect/>
            <a:stretch>
              <a:fillRect/>
            </a:stretch>
          </p:blipFill>
          <p:spPr bwMode="auto">
            <a:xfrm>
              <a:off x="0" y="6365"/>
              <a:ext cx="7483" cy="4008"/>
            </a:xfrm>
            <a:prstGeom prst="rect">
              <a:avLst/>
            </a:prstGeom>
            <a:noFill/>
            <a:ln w="9525">
              <a:noFill/>
              <a:miter lim="800000"/>
              <a:headEnd/>
              <a:tailEnd/>
            </a:ln>
          </p:spPr>
        </p:pic>
        <p:pic>
          <p:nvPicPr>
            <p:cNvPr id="23561" name="图片 5"/>
            <p:cNvPicPr>
              <a:picLocks noChangeAspect="1"/>
            </p:cNvPicPr>
            <p:nvPr/>
          </p:nvPicPr>
          <p:blipFill>
            <a:blip r:embed="rId6" cstate="print"/>
            <a:srcRect/>
            <a:stretch>
              <a:fillRect/>
            </a:stretch>
          </p:blipFill>
          <p:spPr bwMode="auto">
            <a:xfrm>
              <a:off x="-70" y="10057"/>
              <a:ext cx="16908" cy="631"/>
            </a:xfrm>
            <a:prstGeom prst="rect">
              <a:avLst/>
            </a:prstGeom>
            <a:noFill/>
            <a:ln w="9525">
              <a:noFill/>
              <a:miter lim="800000"/>
              <a:headEnd/>
              <a:tailEnd/>
            </a:ln>
          </p:spPr>
        </p:pic>
      </p:grpSp>
      <p:grpSp>
        <p:nvGrpSpPr>
          <p:cNvPr id="23554" name="组合 2"/>
          <p:cNvGrpSpPr>
            <a:grpSpLocks/>
          </p:cNvGrpSpPr>
          <p:nvPr/>
        </p:nvGrpSpPr>
        <p:grpSpPr bwMode="auto">
          <a:xfrm>
            <a:off x="5078413" y="3084513"/>
            <a:ext cx="5227637" cy="1241425"/>
            <a:chOff x="6035479" y="1447353"/>
            <a:chExt cx="1831181" cy="389335"/>
          </a:xfrm>
        </p:grpSpPr>
        <p:sp>
          <p:nvSpPr>
            <p:cNvPr id="11" name="矩形 15"/>
            <p:cNvSpPr/>
            <p:nvPr>
              <p:custDataLst>
                <p:tags r:id="rId2"/>
              </p:custDataLst>
            </p:nvPr>
          </p:nvSpPr>
          <p:spPr>
            <a:xfrm>
              <a:off x="6035479" y="1492659"/>
              <a:ext cx="1831181" cy="344029"/>
            </a:xfrm>
            <a:custGeom>
              <a:avLst/>
              <a:gdLst>
                <a:gd name="connsiteX0" fmla="*/ 0 w 3744416"/>
                <a:gd name="connsiteY0" fmla="*/ 0 h 689605"/>
                <a:gd name="connsiteX1" fmla="*/ 3744416 w 3744416"/>
                <a:gd name="connsiteY1" fmla="*/ 0 h 689605"/>
                <a:gd name="connsiteX2" fmla="*/ 3744416 w 3744416"/>
                <a:gd name="connsiteY2" fmla="*/ 689605 h 689605"/>
                <a:gd name="connsiteX3" fmla="*/ 0 w 3744416"/>
                <a:gd name="connsiteY3" fmla="*/ 689605 h 689605"/>
                <a:gd name="connsiteX4" fmla="*/ 0 w 3744416"/>
                <a:gd name="connsiteY4" fmla="*/ 0 h 689605"/>
                <a:gd name="connsiteX0-1" fmla="*/ 39188 w 3783604"/>
                <a:gd name="connsiteY0-2" fmla="*/ 0 h 689605"/>
                <a:gd name="connsiteX1-3" fmla="*/ 3783604 w 3783604"/>
                <a:gd name="connsiteY1-4" fmla="*/ 0 h 689605"/>
                <a:gd name="connsiteX2-5" fmla="*/ 3783604 w 3783604"/>
                <a:gd name="connsiteY2-6" fmla="*/ 689605 h 689605"/>
                <a:gd name="connsiteX3-7" fmla="*/ 0 w 3783604"/>
                <a:gd name="connsiteY3-8" fmla="*/ 572039 h 689605"/>
                <a:gd name="connsiteX4-9" fmla="*/ 39188 w 3783604"/>
                <a:gd name="connsiteY4-10" fmla="*/ 0 h 68960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3604" h="689605">
                  <a:moveTo>
                    <a:pt x="39188" y="0"/>
                  </a:moveTo>
                  <a:lnTo>
                    <a:pt x="3783604" y="0"/>
                  </a:lnTo>
                  <a:lnTo>
                    <a:pt x="3783604" y="689605"/>
                  </a:lnTo>
                  <a:lnTo>
                    <a:pt x="0" y="572039"/>
                  </a:lnTo>
                  <a:lnTo>
                    <a:pt x="39188" y="0"/>
                  </a:lnTo>
                  <a:close/>
                </a:path>
              </a:pathLst>
            </a:custGeom>
            <a:gradFill>
              <a:gsLst>
                <a:gs pos="0">
                  <a:schemeClr val="tx1"/>
                </a:gs>
                <a:gs pos="100000">
                  <a:schemeClr val="tx1">
                    <a:alpha val="9000"/>
                  </a:schemeClr>
                </a:gs>
              </a:gsLst>
              <a:lin ang="5400000" scaled="0"/>
            </a:gradFill>
            <a:ln w="25400" cap="flat" cmpd="sng" algn="ctr">
              <a:noFill/>
              <a:prstDash val="solid"/>
            </a:ln>
            <a:effectLst/>
          </p:spPr>
          <p:txBody>
            <a:bodyPr lIns="60142" tIns="30071" rIns="60142" bIns="30071" anchor="ctr"/>
            <a:lstStyle/>
            <a:p>
              <a:pPr algn="ctr" fontAlgn="auto">
                <a:spcBef>
                  <a:spcPts val="0"/>
                </a:spcBef>
                <a:spcAft>
                  <a:spcPts val="0"/>
                </a:spcAft>
                <a:defRPr/>
              </a:pPr>
              <a:endParaRPr lang="en-US" sz="1185" kern="0">
                <a:solidFill>
                  <a:sysClr val="window" lastClr="FFFFFF"/>
                </a:solidFill>
                <a:latin typeface="Calibri" panose="020F0502020204030204"/>
                <a:ea typeface="+mn-ea"/>
              </a:endParaRPr>
            </a:p>
          </p:txBody>
        </p:sp>
        <p:sp>
          <p:nvSpPr>
            <p:cNvPr id="23559" name="矩形 11"/>
            <p:cNvSpPr>
              <a:spLocks noChangeArrowheads="1"/>
            </p:cNvSpPr>
            <p:nvPr>
              <p:custDataLst>
                <p:tags r:id="rId3"/>
              </p:custDataLst>
            </p:nvPr>
          </p:nvSpPr>
          <p:spPr bwMode="auto">
            <a:xfrm>
              <a:off x="6035479" y="1447353"/>
              <a:ext cx="1831181" cy="343214"/>
            </a:xfrm>
            <a:prstGeom prst="rect">
              <a:avLst/>
            </a:prstGeom>
            <a:solidFill>
              <a:srgbClr val="0070C0"/>
            </a:solidFill>
            <a:ln w="25400" algn="ctr">
              <a:solidFill>
                <a:srgbClr val="FFFFFF"/>
              </a:solidFill>
              <a:miter lim="800000"/>
              <a:headEnd/>
              <a:tailEnd/>
            </a:ln>
          </p:spPr>
          <p:txBody>
            <a:bodyPr lIns="60142" tIns="30071" rIns="60142" bIns="30071" anchor="ctr"/>
            <a:lstStyle/>
            <a:p>
              <a:pPr algn="ctr">
                <a:lnSpc>
                  <a:spcPct val="130000"/>
                </a:lnSpc>
              </a:pPr>
              <a:r>
                <a:rPr lang="zh-CN" altLang="en-US" sz="2800" b="1">
                  <a:solidFill>
                    <a:srgbClr val="FFFF00"/>
                  </a:solidFill>
                  <a:latin typeface="宋体" charset="-122"/>
                </a:rPr>
                <a:t>黑恶势力犯罪的概念</a:t>
              </a:r>
            </a:p>
          </p:txBody>
        </p:sp>
      </p:grpSp>
      <p:sp>
        <p:nvSpPr>
          <p:cNvPr id="10" name="椭圆 9"/>
          <p:cNvSpPr/>
          <p:nvPr>
            <p:custDataLst>
              <p:tags r:id="rId1"/>
            </p:custDataLst>
          </p:nvPr>
        </p:nvSpPr>
        <p:spPr>
          <a:xfrm>
            <a:off x="3400290" y="2799888"/>
            <a:ext cx="1589607" cy="1597247"/>
          </a:xfrm>
          <a:prstGeom prst="ellipse">
            <a:avLst/>
          </a:prstGeom>
          <a:solidFill>
            <a:srgbClr val="FFFFFF"/>
          </a:solidFill>
          <a:ln w="63500" cap="flat" cmpd="sng" algn="ctr">
            <a:solidFill>
              <a:srgbClr val="0070C0"/>
            </a:solidFill>
            <a:prstDash val="solid"/>
          </a:ln>
          <a:effectLst>
            <a:innerShdw blurRad="63500" dist="63500" dir="13200000">
              <a:schemeClr val="tx1">
                <a:alpha val="20000"/>
              </a:schemeClr>
            </a:innerShdw>
          </a:effectLst>
        </p:spPr>
        <p:txBody>
          <a:bodyPr lIns="0" tIns="0" rIns="0" bIns="0" anchor="ctr"/>
          <a:lstStyle/>
          <a:p>
            <a:pPr algn="ctr">
              <a:defRPr/>
            </a:pPr>
            <a:r>
              <a:rPr lang="en-US" altLang="zh-CN" sz="9355">
                <a:solidFill>
                  <a:srgbClr val="0070C0"/>
                </a:solidFill>
                <a:latin typeface="Impact" panose="020B0806030902050204" pitchFamily="34" charset="0"/>
                <a:ea typeface="微软雅黑" pitchFamily="34" charset="-122"/>
              </a:rPr>
              <a:t>1</a:t>
            </a:r>
          </a:p>
        </p:txBody>
      </p:sp>
    </p:spTree>
  </p:cSld>
  <p:clrMapOvr>
    <a:masterClrMapping/>
  </p:clrMapOvr>
  <p:transition spd="slow">
    <p:zoom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7" name="组合 2"/>
          <p:cNvGrpSpPr>
            <a:grpSpLocks/>
          </p:cNvGrpSpPr>
          <p:nvPr/>
        </p:nvGrpSpPr>
        <p:grpSpPr bwMode="auto">
          <a:xfrm>
            <a:off x="-44450" y="4821238"/>
            <a:ext cx="10734675" cy="2744787"/>
            <a:chOff x="-70" y="6365"/>
            <a:chExt cx="16906" cy="4322"/>
          </a:xfrm>
        </p:grpSpPr>
        <p:pic>
          <p:nvPicPr>
            <p:cNvPr id="70661" name="图片 3"/>
            <p:cNvPicPr>
              <a:picLocks noChangeAspect="1"/>
            </p:cNvPicPr>
            <p:nvPr/>
          </p:nvPicPr>
          <p:blipFill>
            <a:blip r:embed="rId2" cstate="print"/>
            <a:srcRect/>
            <a:stretch>
              <a:fillRect/>
            </a:stretch>
          </p:blipFill>
          <p:spPr bwMode="auto">
            <a:xfrm>
              <a:off x="-70" y="6365"/>
              <a:ext cx="7483" cy="4008"/>
            </a:xfrm>
            <a:prstGeom prst="rect">
              <a:avLst/>
            </a:prstGeom>
            <a:noFill/>
            <a:ln w="9525">
              <a:noFill/>
              <a:miter lim="800000"/>
              <a:headEnd/>
              <a:tailEnd/>
            </a:ln>
          </p:spPr>
        </p:pic>
        <p:pic>
          <p:nvPicPr>
            <p:cNvPr id="70662" name="图片 5"/>
            <p:cNvPicPr>
              <a:picLocks noChangeAspect="1"/>
            </p:cNvPicPr>
            <p:nvPr/>
          </p:nvPicPr>
          <p:blipFill>
            <a:blip r:embed="rId3" cstate="print"/>
            <a:srcRect/>
            <a:stretch>
              <a:fillRect/>
            </a:stretch>
          </p:blipFill>
          <p:spPr bwMode="auto">
            <a:xfrm>
              <a:off x="-70" y="10057"/>
              <a:ext cx="16907" cy="631"/>
            </a:xfrm>
            <a:prstGeom prst="rect">
              <a:avLst/>
            </a:prstGeom>
            <a:noFill/>
            <a:ln w="9525">
              <a:noFill/>
              <a:miter lim="800000"/>
              <a:headEnd/>
              <a:tailEnd/>
            </a:ln>
          </p:spPr>
        </p:pic>
      </p:grpSp>
      <p:grpSp>
        <p:nvGrpSpPr>
          <p:cNvPr id="3" name="组合 3"/>
          <p:cNvGrpSpPr>
            <a:grpSpLocks/>
          </p:cNvGrpSpPr>
          <p:nvPr/>
        </p:nvGrpSpPr>
        <p:grpSpPr bwMode="auto">
          <a:xfrm>
            <a:off x="4387850" y="1189038"/>
            <a:ext cx="5953125" cy="5149781"/>
            <a:chOff x="6786" y="2472"/>
            <a:chExt cx="9376" cy="7087"/>
          </a:xfrm>
        </p:grpSpPr>
        <p:pic>
          <p:nvPicPr>
            <p:cNvPr id="70659" name="图片 4"/>
            <p:cNvPicPr>
              <a:picLocks noChangeAspect="1"/>
            </p:cNvPicPr>
            <p:nvPr/>
          </p:nvPicPr>
          <p:blipFill>
            <a:blip r:embed="rId4" cstate="print"/>
            <a:srcRect/>
            <a:stretch>
              <a:fillRect/>
            </a:stretch>
          </p:blipFill>
          <p:spPr bwMode="auto">
            <a:xfrm>
              <a:off x="9523" y="2472"/>
              <a:ext cx="3904" cy="3832"/>
            </a:xfrm>
            <a:prstGeom prst="rect">
              <a:avLst/>
            </a:prstGeom>
            <a:noFill/>
            <a:ln w="9525">
              <a:noFill/>
              <a:miter lim="800000"/>
              <a:headEnd/>
              <a:tailEnd/>
            </a:ln>
          </p:spPr>
        </p:pic>
        <p:sp>
          <p:nvSpPr>
            <p:cNvPr id="21509" name="文本框 7"/>
            <p:cNvSpPr txBox="1">
              <a:spLocks noChangeArrowheads="1"/>
            </p:cNvSpPr>
            <p:nvPr/>
          </p:nvSpPr>
          <p:spPr bwMode="auto">
            <a:xfrm>
              <a:off x="6786" y="6704"/>
              <a:ext cx="9376" cy="2855"/>
            </a:xfrm>
            <a:prstGeom prst="rect">
              <a:avLst/>
            </a:prstGeom>
            <a:noFill/>
            <a:ln w="9525">
              <a:noFill/>
              <a:miter lim="800000"/>
            </a:ln>
          </p:spPr>
          <p:txBody>
            <a:bodyPr>
              <a:spAutoFit/>
            </a:bodyPr>
            <a:lstStyle/>
            <a:p>
              <a:pPr algn="ctr">
                <a:lnSpc>
                  <a:spcPct val="140000"/>
                </a:lnSpc>
                <a:defRPr/>
              </a:pPr>
              <a:endParaRPr lang="zh-CN" altLang="en-US" sz="1800" b="1" dirty="0">
                <a:effectLst>
                  <a:outerShdw blurRad="38100" dist="38100" dir="2700000" algn="tl">
                    <a:srgbClr val="C0C0C0"/>
                  </a:outerShdw>
                </a:effectLst>
                <a:latin typeface="宋体" charset="-122"/>
              </a:endParaRPr>
            </a:p>
            <a:p>
              <a:pPr algn="ctr">
                <a:lnSpc>
                  <a:spcPct val="140000"/>
                </a:lnSpc>
                <a:defRPr/>
              </a:pPr>
              <a:r>
                <a:rPr lang="zh-CN" altLang="en-US" sz="3700" dirty="0">
                  <a:latin typeface="方正小标宋简体" pitchFamily="2" charset="-122"/>
                  <a:ea typeface="方正小标宋简体" pitchFamily="2" charset="-122"/>
                </a:rPr>
                <a:t>介绍结束   谢谢观</a:t>
              </a:r>
              <a:r>
                <a:rPr lang="zh-CN" altLang="en-US" sz="3700" dirty="0" smtClean="0">
                  <a:latin typeface="方正小标宋简体" pitchFamily="2" charset="-122"/>
                  <a:ea typeface="方正小标宋简体" pitchFamily="2" charset="-122"/>
                </a:rPr>
                <a:t>看</a:t>
              </a:r>
              <a:endParaRPr lang="en-US" altLang="zh-CN" sz="3700" dirty="0" smtClean="0">
                <a:latin typeface="方正小标宋简体" pitchFamily="2" charset="-122"/>
                <a:ea typeface="方正小标宋简体" pitchFamily="2" charset="-122"/>
              </a:endParaRPr>
            </a:p>
            <a:p>
              <a:pPr algn="ctr">
                <a:lnSpc>
                  <a:spcPct val="140000"/>
                </a:lnSpc>
                <a:defRPr/>
              </a:pPr>
              <a:r>
                <a:rPr lang="zh-CN" altLang="en-US" sz="3700" dirty="0" smtClean="0">
                  <a:latin typeface="方正小标宋简体" pitchFamily="2" charset="-122"/>
                  <a:ea typeface="方正小标宋简体" pitchFamily="2" charset="-122"/>
                </a:rPr>
                <a:t>提前</a:t>
              </a:r>
              <a:r>
                <a:rPr lang="zh-CN" altLang="en-US" sz="3700" dirty="0" smtClean="0">
                  <a:latin typeface="方正小标宋简体" pitchFamily="2" charset="-122"/>
                  <a:ea typeface="方正小标宋简体" pitchFamily="2" charset="-122"/>
                </a:rPr>
                <a:t>祝</a:t>
              </a:r>
              <a:r>
                <a:rPr lang="zh-CN" altLang="en-US" sz="3700" dirty="0" smtClean="0">
                  <a:latin typeface="方正小标宋简体" pitchFamily="2" charset="-122"/>
                  <a:ea typeface="方正小标宋简体" pitchFamily="2" charset="-122"/>
                </a:rPr>
                <a:t>各位</a:t>
              </a:r>
              <a:r>
                <a:rPr lang="zh-CN" altLang="en-US" sz="3700" dirty="0" smtClean="0">
                  <a:latin typeface="方正小标宋简体" pitchFamily="2" charset="-122"/>
                  <a:ea typeface="方正小标宋简体" pitchFamily="2" charset="-122"/>
                </a:rPr>
                <a:t>领导国庆快</a:t>
              </a:r>
              <a:r>
                <a:rPr lang="zh-CN" altLang="en-US" sz="3700" dirty="0" smtClean="0">
                  <a:latin typeface="方正小标宋简体" pitchFamily="2" charset="-122"/>
                  <a:ea typeface="方正小标宋简体" pitchFamily="2" charset="-122"/>
                </a:rPr>
                <a:t>乐</a:t>
              </a:r>
              <a:endParaRPr lang="en-US" altLang="zh-CN" sz="3700" dirty="0">
                <a:latin typeface="方正小标宋简体" pitchFamily="2" charset="-122"/>
                <a:ea typeface="方正小标宋简体" pitchFamily="2"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内容占位符 2"/>
          <p:cNvSpPr>
            <a:spLocks noGrp="1"/>
          </p:cNvSpPr>
          <p:nvPr>
            <p:ph idx="1"/>
          </p:nvPr>
        </p:nvSpPr>
        <p:spPr>
          <a:xfrm>
            <a:off x="792163" y="1146175"/>
            <a:ext cx="9221787" cy="5661025"/>
          </a:xfrm>
        </p:spPr>
        <p:txBody>
          <a:bodyPr/>
          <a:lstStyle/>
          <a:p>
            <a:pPr>
              <a:lnSpc>
                <a:spcPct val="160000"/>
              </a:lnSpc>
              <a:buFont typeface="Arial" charset="0"/>
              <a:buNone/>
            </a:pPr>
            <a:r>
              <a:rPr lang="en-US" altLang="zh-CN" sz="2800" dirty="0" smtClean="0"/>
              <a:t>        </a:t>
            </a:r>
            <a:r>
              <a:rPr lang="en-US" altLang="zh-CN" sz="2800" dirty="0" smtClean="0"/>
              <a:t> </a:t>
            </a:r>
            <a:r>
              <a:rPr lang="zh-CN" altLang="zh-CN" sz="2800" dirty="0" smtClean="0">
                <a:solidFill>
                  <a:srgbClr val="FFFF00"/>
                </a:solidFill>
                <a:latin typeface="宋体" charset="-122"/>
                <a:ea typeface="宋体" charset="-122"/>
              </a:rPr>
              <a:t>黑</a:t>
            </a:r>
            <a:r>
              <a:rPr lang="zh-CN" altLang="zh-CN" sz="2800" dirty="0" smtClean="0">
                <a:solidFill>
                  <a:srgbClr val="FFFF00"/>
                </a:solidFill>
                <a:latin typeface="宋体" charset="-122"/>
                <a:ea typeface="宋体" charset="-122"/>
              </a:rPr>
              <a:t>恶势力是指以暴力、威胁为手段，称霸一方，为非作恶，欺压群众，严重破坏社会经济和人民生产、生活秩序的违法犯罪群体。在具体的违法犯罪上表现为“黑”与“恶”两个方面，既包括黑社会性</a:t>
            </a:r>
            <a:r>
              <a:rPr lang="zh-CN" altLang="zh-CN" sz="2800" dirty="0" smtClean="0">
                <a:solidFill>
                  <a:srgbClr val="FFFF00"/>
                </a:solidFill>
                <a:latin typeface="宋体" charset="-122"/>
                <a:ea typeface="宋体" charset="-122"/>
              </a:rPr>
              <a:t>质组</a:t>
            </a:r>
            <a:r>
              <a:rPr lang="zh-CN" altLang="zh-CN" sz="2800" dirty="0" smtClean="0">
                <a:solidFill>
                  <a:srgbClr val="FFFF00"/>
                </a:solidFill>
                <a:latin typeface="宋体" charset="-122"/>
                <a:ea typeface="宋体" charset="-122"/>
              </a:rPr>
              <a:t>织，又包括恶势力，是黑社会性</a:t>
            </a:r>
            <a:r>
              <a:rPr lang="zh-CN" altLang="zh-CN" sz="2800" dirty="0" smtClean="0">
                <a:solidFill>
                  <a:srgbClr val="FFFF00"/>
                </a:solidFill>
                <a:latin typeface="宋体" charset="-122"/>
                <a:ea typeface="宋体" charset="-122"/>
              </a:rPr>
              <a:t>质组</a:t>
            </a:r>
            <a:r>
              <a:rPr lang="zh-CN" altLang="zh-CN" sz="2800" dirty="0" smtClean="0">
                <a:solidFill>
                  <a:srgbClr val="FFFF00"/>
                </a:solidFill>
                <a:latin typeface="宋体" charset="-122"/>
                <a:ea typeface="宋体" charset="-122"/>
              </a:rPr>
              <a:t>织和恶势力的总称。黑恶势</a:t>
            </a:r>
            <a:r>
              <a:rPr lang="zh-CN" altLang="zh-CN" sz="2800" dirty="0" smtClean="0">
                <a:solidFill>
                  <a:srgbClr val="FFFF00"/>
                </a:solidFill>
                <a:latin typeface="宋体" charset="-122"/>
                <a:ea typeface="宋体" charset="-122"/>
              </a:rPr>
              <a:t>力</a:t>
            </a:r>
            <a:r>
              <a:rPr lang="zh-CN" altLang="en-US" sz="2800" dirty="0" smtClean="0">
                <a:solidFill>
                  <a:srgbClr val="FFFF00"/>
                </a:solidFill>
                <a:latin typeface="宋体" charset="-122"/>
                <a:ea typeface="宋体" charset="-122"/>
              </a:rPr>
              <a:t>是社会毒瘤，</a:t>
            </a:r>
            <a:r>
              <a:rPr lang="zh-CN" altLang="zh-CN" sz="2800" dirty="0" smtClean="0">
                <a:solidFill>
                  <a:srgbClr val="FFFF00"/>
                </a:solidFill>
                <a:latin typeface="宋体" charset="-122"/>
                <a:ea typeface="宋体" charset="-122"/>
              </a:rPr>
              <a:t>犯罪</a:t>
            </a:r>
            <a:r>
              <a:rPr lang="zh-CN" altLang="en-US" sz="2800" dirty="0" smtClean="0">
                <a:solidFill>
                  <a:srgbClr val="FFFF00"/>
                </a:solidFill>
                <a:latin typeface="宋体" charset="-122"/>
                <a:ea typeface="宋体" charset="-122"/>
              </a:rPr>
              <a:t>的</a:t>
            </a:r>
            <a:r>
              <a:rPr lang="zh-CN" altLang="zh-CN" sz="2800" dirty="0" smtClean="0">
                <a:solidFill>
                  <a:srgbClr val="FFFF00"/>
                </a:solidFill>
                <a:latin typeface="宋体" charset="-122"/>
                <a:ea typeface="宋体" charset="-122"/>
              </a:rPr>
              <a:t>组</a:t>
            </a:r>
            <a:r>
              <a:rPr lang="zh-CN" altLang="zh-CN" sz="2800" dirty="0" smtClean="0">
                <a:solidFill>
                  <a:srgbClr val="FFFF00"/>
                </a:solidFill>
                <a:latin typeface="宋体" charset="-122"/>
                <a:ea typeface="宋体" charset="-122"/>
              </a:rPr>
              <a:t>织性强、手段恶劣、社会危害性严重，是影响当前社会和谐稳定、经济快速发展的突出因素之一。</a:t>
            </a:r>
            <a:endParaRPr lang="zh-CN" altLang="en-US" sz="2800" dirty="0" smtClean="0">
              <a:solidFill>
                <a:srgbClr val="FFFF00"/>
              </a:solidFill>
              <a:latin typeface="宋体" charset="-122"/>
              <a:ea typeface="宋体" charset="-122"/>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795338" y="323850"/>
            <a:ext cx="9221787" cy="998538"/>
          </a:xfrm>
        </p:spPr>
        <p:txBody>
          <a:bodyPr/>
          <a:lstStyle/>
          <a:p>
            <a:pPr algn="ctr" eaLnBrk="1" hangingPunct="1"/>
            <a:r>
              <a:rPr lang="zh-CN" altLang="en-US" sz="3200" b="1" smtClean="0">
                <a:solidFill>
                  <a:srgbClr val="FFFF00"/>
                </a:solidFill>
                <a:latin typeface="宋体" charset="-122"/>
                <a:ea typeface="宋体" charset="-122"/>
              </a:rPr>
              <a:t>（一）什么是“黑”？</a:t>
            </a:r>
          </a:p>
        </p:txBody>
      </p:sp>
      <p:sp>
        <p:nvSpPr>
          <p:cNvPr id="36866" name="Rectangle 3"/>
          <p:cNvSpPr>
            <a:spLocks noGrp="1"/>
          </p:cNvSpPr>
          <p:nvPr>
            <p:ph type="body" idx="1"/>
          </p:nvPr>
        </p:nvSpPr>
        <p:spPr>
          <a:xfrm>
            <a:off x="735013" y="1265238"/>
            <a:ext cx="9221787" cy="5716587"/>
          </a:xfrm>
        </p:spPr>
        <p:txBody>
          <a:bodyPr/>
          <a:lstStyle/>
          <a:p>
            <a:pPr marL="252095" indent="-252095" algn="just" defTabSz="1007745" eaLnBrk="1" hangingPunct="1">
              <a:lnSpc>
                <a:spcPct val="130000"/>
              </a:lnSpc>
              <a:spcBef>
                <a:spcPts val="800"/>
              </a:spcBef>
              <a:buFont typeface="Arial" panose="020B0604020202020204" pitchFamily="34" charset="0"/>
              <a:buNone/>
              <a:defRPr/>
            </a:pPr>
            <a:r>
              <a:rPr lang="en-US" altLang="zh-CN" sz="2220" dirty="0" smtClean="0">
                <a:effectLst>
                  <a:outerShdw blurRad="38100" dist="38100" dir="2700000" algn="tl">
                    <a:srgbClr val="C0C0C0"/>
                  </a:outerShdw>
                </a:effectLst>
                <a:latin typeface="宋体" pitchFamily="2" charset="-122"/>
                <a:ea typeface="宋体" pitchFamily="2" charset="-122"/>
                <a:cs typeface="+mn-cs"/>
              </a:rPr>
              <a:t>     </a:t>
            </a:r>
            <a:r>
              <a:rPr lang="zh-CN" altLang="zh-CN" sz="2220" dirty="0" smtClean="0">
                <a:effectLst>
                  <a:outerShdw blurRad="38100" dist="38100" dir="2700000" algn="tl">
                    <a:srgbClr val="C0C0C0"/>
                  </a:outerShdw>
                </a:effectLst>
                <a:latin typeface="宋体" pitchFamily="2" charset="-122"/>
                <a:ea typeface="宋体" pitchFamily="2" charset="-122"/>
              </a:rPr>
              <a:t>《</a:t>
            </a:r>
            <a:r>
              <a:rPr lang="zh-CN" altLang="zh-CN" sz="2220" dirty="0" smtClean="0">
                <a:effectLst>
                  <a:outerShdw blurRad="38100" dist="38100" dir="2700000" algn="tl">
                    <a:srgbClr val="C0C0C0"/>
                  </a:outerShdw>
                </a:effectLst>
                <a:latin typeface="宋体" pitchFamily="2" charset="-122"/>
                <a:ea typeface="宋体" pitchFamily="2" charset="-122"/>
              </a:rPr>
              <a:t>刑法》第二百九十四条第五</a:t>
            </a:r>
            <a:r>
              <a:rPr lang="zh-CN" altLang="zh-CN" sz="2220" dirty="0" smtClean="0">
                <a:effectLst>
                  <a:outerShdw blurRad="38100" dist="38100" dir="2700000" algn="tl">
                    <a:srgbClr val="C0C0C0"/>
                  </a:outerShdw>
                </a:effectLst>
                <a:latin typeface="宋体" pitchFamily="2" charset="-122"/>
                <a:ea typeface="宋体" pitchFamily="2" charset="-122"/>
              </a:rPr>
              <a:t>款</a:t>
            </a:r>
            <a:r>
              <a:rPr lang="zh-CN" altLang="en-US" sz="2220" dirty="0" smtClean="0">
                <a:effectLst>
                  <a:outerShdw blurRad="38100" dist="38100" dir="2700000" algn="tl">
                    <a:srgbClr val="C0C0C0"/>
                  </a:outerShdw>
                </a:effectLst>
                <a:latin typeface="宋体" pitchFamily="2" charset="-122"/>
                <a:ea typeface="宋体" pitchFamily="2" charset="-122"/>
              </a:rPr>
              <a:t>规定，</a:t>
            </a:r>
            <a:r>
              <a:rPr lang="zh-CN" altLang="zh-CN" sz="2220" dirty="0" smtClean="0">
                <a:effectLst>
                  <a:outerShdw blurRad="38100" dist="38100" dir="2700000" algn="tl">
                    <a:srgbClr val="C0C0C0"/>
                  </a:outerShdw>
                </a:effectLst>
                <a:latin typeface="宋体" pitchFamily="2" charset="-122"/>
                <a:ea typeface="宋体" pitchFamily="2" charset="-122"/>
                <a:cs typeface="+mn-cs"/>
              </a:rPr>
              <a:t>黑</a:t>
            </a:r>
            <a:r>
              <a:rPr lang="zh-CN" altLang="zh-CN" sz="2220" dirty="0" smtClean="0">
                <a:effectLst>
                  <a:outerShdw blurRad="38100" dist="38100" dir="2700000" algn="tl">
                    <a:srgbClr val="C0C0C0"/>
                  </a:outerShdw>
                </a:effectLst>
                <a:latin typeface="宋体" pitchFamily="2" charset="-122"/>
                <a:ea typeface="宋体" pitchFamily="2" charset="-122"/>
                <a:cs typeface="+mn-cs"/>
              </a:rPr>
              <a:t>社会性质组织应同时具</a:t>
            </a:r>
            <a:r>
              <a:rPr lang="zh-CN" altLang="zh-CN" sz="2220" dirty="0" smtClean="0">
                <a:effectLst>
                  <a:outerShdw blurRad="38100" dist="38100" dir="2700000" algn="tl">
                    <a:srgbClr val="C0C0C0"/>
                  </a:outerShdw>
                </a:effectLst>
                <a:latin typeface="宋体" pitchFamily="2" charset="-122"/>
                <a:ea typeface="宋体" pitchFamily="2" charset="-122"/>
                <a:cs typeface="+mn-cs"/>
              </a:rPr>
              <a:t>备</a:t>
            </a:r>
            <a:r>
              <a:rPr lang="zh-CN" altLang="en-US" sz="2220" dirty="0" smtClean="0">
                <a:effectLst>
                  <a:outerShdw blurRad="38100" dist="38100" dir="2700000" algn="tl">
                    <a:srgbClr val="C0C0C0"/>
                  </a:outerShdw>
                </a:effectLst>
                <a:latin typeface="宋体" pitchFamily="2" charset="-122"/>
                <a:ea typeface="宋体" pitchFamily="2" charset="-122"/>
                <a:cs typeface="+mn-cs"/>
              </a:rPr>
              <a:t>四</a:t>
            </a:r>
            <a:r>
              <a:rPr lang="zh-CN" altLang="en-US" sz="2220" dirty="0" smtClean="0">
                <a:effectLst>
                  <a:outerShdw blurRad="38100" dist="38100" dir="2700000" algn="tl">
                    <a:srgbClr val="C0C0C0"/>
                  </a:outerShdw>
                </a:effectLst>
                <a:latin typeface="宋体" pitchFamily="2" charset="-122"/>
                <a:ea typeface="宋体" pitchFamily="2" charset="-122"/>
                <a:cs typeface="+mn-cs"/>
              </a:rPr>
              <a:t>个特征，即</a:t>
            </a:r>
            <a:r>
              <a:rPr lang="zh-CN" altLang="zh-CN" sz="2220" dirty="0" smtClean="0">
                <a:effectLst>
                  <a:outerShdw blurRad="38100" dist="38100" dir="2700000" algn="tl">
                    <a:srgbClr val="C0C0C0"/>
                  </a:outerShdw>
                </a:effectLst>
                <a:latin typeface="宋体" pitchFamily="2" charset="-122"/>
                <a:ea typeface="宋体" pitchFamily="2" charset="-122"/>
                <a:cs typeface="+mn-cs"/>
              </a:rPr>
              <a:t>“组织特征”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a:t>
            </a:r>
            <a:r>
              <a:rPr lang="zh-CN" altLang="zh-CN" sz="2220" dirty="0" smtClean="0">
                <a:effectLst>
                  <a:outerShdw blurRad="38100" dist="38100" dir="2700000" algn="tl">
                    <a:srgbClr val="C0C0C0"/>
                  </a:outerShdw>
                </a:effectLst>
                <a:latin typeface="宋体" pitchFamily="2" charset="-122"/>
                <a:ea typeface="宋体" pitchFamily="2" charset="-122"/>
                <a:cs typeface="+mn-cs"/>
              </a:rPr>
              <a:t>“经济特征”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a:t>
            </a:r>
            <a:r>
              <a:rPr lang="zh-CN" altLang="zh-CN" sz="2220" dirty="0" smtClean="0">
                <a:effectLst>
                  <a:outerShdw blurRad="38100" dist="38100" dir="2700000" algn="tl">
                    <a:srgbClr val="C0C0C0"/>
                  </a:outerShdw>
                </a:effectLst>
                <a:latin typeface="宋体" pitchFamily="2" charset="-122"/>
                <a:ea typeface="宋体" pitchFamily="2" charset="-122"/>
                <a:cs typeface="+mn-cs"/>
              </a:rPr>
              <a:t>“行为特征”和“危害性特征”。</a:t>
            </a:r>
            <a:endParaRPr lang="en-US" altLang="zh-CN" sz="222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en-US" altLang="zh-CN" sz="2220" dirty="0" smtClean="0">
                <a:effectLst>
                  <a:outerShdw blurRad="38100" dist="38100" dir="2700000" algn="tl">
                    <a:srgbClr val="C0C0C0"/>
                  </a:outerShdw>
                </a:effectLst>
                <a:latin typeface="宋体" pitchFamily="2" charset="-122"/>
                <a:ea typeface="宋体" pitchFamily="2" charset="-122"/>
                <a:cs typeface="+mn-cs"/>
              </a:rPr>
              <a:t>      </a:t>
            </a:r>
            <a:r>
              <a:rPr lang="en-US" altLang="zh-CN" sz="2220" b="1" dirty="0" smtClean="0">
                <a:effectLst>
                  <a:outerShdw blurRad="38100" dist="38100" dir="2700000" algn="tl">
                    <a:srgbClr val="C0C0C0"/>
                  </a:outerShdw>
                </a:effectLst>
                <a:latin typeface="宋体" pitchFamily="2" charset="-122"/>
                <a:ea typeface="宋体" pitchFamily="2" charset="-122"/>
                <a:cs typeface="+mn-cs"/>
              </a:rPr>
              <a:t>1</a:t>
            </a:r>
            <a:r>
              <a:rPr lang="zh-CN" altLang="en-US" sz="2220" b="1" dirty="0" smtClean="0">
                <a:effectLst>
                  <a:outerShdw blurRad="38100" dist="38100" dir="2700000" algn="tl">
                    <a:srgbClr val="C0C0C0"/>
                  </a:outerShdw>
                </a:effectLst>
                <a:latin typeface="宋体" pitchFamily="2" charset="-122"/>
                <a:ea typeface="宋体" pitchFamily="2" charset="-122"/>
                <a:cs typeface="+mn-cs"/>
              </a:rPr>
              <a:t>、组织特征：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形成较为稳定的犯罪组织，人数较多，有明确的组织者、领导者，骨干成员基本固定。</a:t>
            </a:r>
            <a:endParaRPr lang="en-US" altLang="zh-CN" sz="222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en-US" altLang="zh-CN" sz="2220" b="1" dirty="0" smtClean="0">
                <a:effectLst>
                  <a:outerShdw blurRad="38100" dist="38100" dir="2700000" algn="tl">
                    <a:srgbClr val="C0C0C0"/>
                  </a:outerShdw>
                </a:effectLst>
                <a:latin typeface="宋体" pitchFamily="2" charset="-122"/>
                <a:ea typeface="宋体" pitchFamily="2" charset="-122"/>
                <a:cs typeface="+mn-cs"/>
              </a:rPr>
              <a:t>      2</a:t>
            </a:r>
            <a:r>
              <a:rPr lang="zh-CN" altLang="en-US" sz="2220" b="1" dirty="0" smtClean="0">
                <a:effectLst>
                  <a:outerShdw blurRad="38100" dist="38100" dir="2700000" algn="tl">
                    <a:srgbClr val="C0C0C0"/>
                  </a:outerShdw>
                </a:effectLst>
                <a:latin typeface="宋体" pitchFamily="2" charset="-122"/>
                <a:ea typeface="宋体" pitchFamily="2" charset="-122"/>
                <a:cs typeface="+mn-cs"/>
              </a:rPr>
              <a:t>、经济特征：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有组织地通过违法犯罪活动或者其他手段获取经济利益，具有一定的经济实力，以支持该组织的活动。</a:t>
            </a:r>
            <a:endParaRPr lang="en-US" altLang="zh-CN" sz="222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en-US" altLang="zh-CN" sz="2220" b="1" dirty="0" smtClean="0">
                <a:effectLst>
                  <a:outerShdw blurRad="38100" dist="38100" dir="2700000" algn="tl">
                    <a:srgbClr val="C0C0C0"/>
                  </a:outerShdw>
                </a:effectLst>
                <a:latin typeface="宋体" pitchFamily="2" charset="-122"/>
                <a:ea typeface="宋体" pitchFamily="2" charset="-122"/>
                <a:cs typeface="+mn-cs"/>
              </a:rPr>
              <a:t>      3</a:t>
            </a:r>
            <a:r>
              <a:rPr lang="zh-CN" altLang="en-US" sz="2220" b="1" dirty="0" smtClean="0">
                <a:effectLst>
                  <a:outerShdw blurRad="38100" dist="38100" dir="2700000" algn="tl">
                    <a:srgbClr val="C0C0C0"/>
                  </a:outerShdw>
                </a:effectLst>
                <a:latin typeface="宋体" pitchFamily="2" charset="-122"/>
                <a:ea typeface="宋体" pitchFamily="2" charset="-122"/>
                <a:cs typeface="+mn-cs"/>
              </a:rPr>
              <a:t>、行为特征：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以暴力、威胁或其他手段，有组织地多次进行违法犯罪活动，为非作恶，欺压、残害群众。</a:t>
            </a:r>
            <a:endParaRPr lang="en-US" altLang="zh-CN" sz="2220" dirty="0" smtClean="0">
              <a:effectLst>
                <a:outerShdw blurRad="38100" dist="38100" dir="2700000" algn="tl">
                  <a:srgbClr val="C0C0C0"/>
                </a:outerShdw>
              </a:effectLst>
              <a:latin typeface="宋体" pitchFamily="2" charset="-122"/>
              <a:ea typeface="宋体" pitchFamily="2" charset="-122"/>
              <a:cs typeface="+mn-cs"/>
            </a:endParaRPr>
          </a:p>
          <a:p>
            <a:pPr marL="252095" indent="-252095" algn="just" defTabSz="1007745" eaLnBrk="1" hangingPunct="1">
              <a:lnSpc>
                <a:spcPct val="130000"/>
              </a:lnSpc>
              <a:spcBef>
                <a:spcPts val="800"/>
              </a:spcBef>
              <a:buFont typeface="Arial" panose="020B0604020202020204" pitchFamily="34" charset="0"/>
              <a:buNone/>
              <a:defRPr/>
            </a:pPr>
            <a:r>
              <a:rPr lang="en-US" altLang="zh-CN" sz="2220" b="1" dirty="0" smtClean="0">
                <a:effectLst>
                  <a:outerShdw blurRad="38100" dist="38100" dir="2700000" algn="tl">
                    <a:srgbClr val="C0C0C0"/>
                  </a:outerShdw>
                </a:effectLst>
                <a:latin typeface="宋体" pitchFamily="2" charset="-122"/>
                <a:ea typeface="宋体" pitchFamily="2" charset="-122"/>
                <a:cs typeface="+mn-cs"/>
              </a:rPr>
              <a:t>      4</a:t>
            </a:r>
            <a:r>
              <a:rPr lang="zh-CN" altLang="en-US" sz="2220" b="1" dirty="0" smtClean="0">
                <a:effectLst>
                  <a:outerShdw blurRad="38100" dist="38100" dir="2700000" algn="tl">
                    <a:srgbClr val="C0C0C0"/>
                  </a:outerShdw>
                </a:effectLst>
                <a:latin typeface="宋体" pitchFamily="2" charset="-122"/>
                <a:ea typeface="宋体" pitchFamily="2" charset="-122"/>
                <a:cs typeface="+mn-cs"/>
              </a:rPr>
              <a:t>、危害性特征：</a:t>
            </a:r>
            <a:r>
              <a:rPr lang="zh-CN" altLang="en-US" sz="2220" dirty="0" smtClean="0">
                <a:effectLst>
                  <a:outerShdw blurRad="38100" dist="38100" dir="2700000" algn="tl">
                    <a:srgbClr val="C0C0C0"/>
                  </a:outerShdw>
                </a:effectLst>
                <a:latin typeface="宋体" pitchFamily="2" charset="-122"/>
                <a:ea typeface="宋体" pitchFamily="2" charset="-122"/>
                <a:cs typeface="+mn-cs"/>
              </a:rPr>
              <a:t>通过实施违法犯罪活动，或者利用国家工作人员的包庇或者纵容，称霸一方，在一定区域或者行业内，形成非法控制或者重大影响，严重破获经济、社会生活秩序。</a:t>
            </a:r>
            <a:endParaRPr lang="en-US" altLang="zh-CN" sz="2400" dirty="0" smtClean="0">
              <a:latin typeface="宋体" pitchFamily="2" charset="-122"/>
              <a:ea typeface="宋体" pitchFamily="2" charset="-122"/>
            </a:endParaRPr>
          </a:p>
        </p:txBody>
      </p:sp>
    </p:spTree>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795338" y="323850"/>
            <a:ext cx="9221787" cy="808264"/>
          </a:xfrm>
        </p:spPr>
        <p:txBody>
          <a:bodyPr/>
          <a:lstStyle/>
          <a:p>
            <a:pPr algn="ctr" eaLnBrk="1" hangingPunct="1"/>
            <a:r>
              <a:rPr lang="zh-CN" altLang="en-US" sz="3200" b="1" dirty="0" smtClean="0">
                <a:solidFill>
                  <a:srgbClr val="FFFF00"/>
                </a:solidFill>
                <a:latin typeface="宋体" charset="-122"/>
                <a:ea typeface="宋体" charset="-122"/>
              </a:rPr>
              <a:t>注意的问题</a:t>
            </a:r>
          </a:p>
        </p:txBody>
      </p:sp>
      <p:sp>
        <p:nvSpPr>
          <p:cNvPr id="36866" name="Rectangle 3"/>
          <p:cNvSpPr>
            <a:spLocks noGrp="1"/>
          </p:cNvSpPr>
          <p:nvPr>
            <p:ph type="body" idx="1"/>
          </p:nvPr>
        </p:nvSpPr>
        <p:spPr>
          <a:xfrm>
            <a:off x="735013" y="1082675"/>
            <a:ext cx="9221787" cy="6202363"/>
          </a:xfrm>
        </p:spPr>
        <p:txBody>
          <a:bodyPr/>
          <a:lstStyle/>
          <a:p>
            <a:pPr algn="just" eaLnBrk="1" hangingPunct="1">
              <a:lnSpc>
                <a:spcPct val="140000"/>
              </a:lnSpc>
              <a:spcBef>
                <a:spcPts val="800"/>
              </a:spcBef>
              <a:buFont typeface="Arial" charset="0"/>
              <a:buNone/>
              <a:defRPr/>
            </a:pPr>
            <a:r>
              <a:rPr lang="zh-CN" altLang="en-US" sz="2200" b="1" dirty="0" smtClean="0">
                <a:solidFill>
                  <a:srgbClr val="FFFF00"/>
                </a:solidFill>
                <a:effectLst>
                  <a:outerShdw blurRad="38100" dist="38100" dir="2700000" algn="tl">
                    <a:srgbClr val="C0C0C0"/>
                  </a:outerShdw>
                </a:effectLst>
                <a:latin typeface="宋体" charset="-122"/>
                <a:ea typeface="宋体" charset="-122"/>
              </a:rPr>
              <a:t>       </a:t>
            </a:r>
            <a:r>
              <a:rPr lang="zh-CN" altLang="en-US" sz="2400" b="1" dirty="0" smtClean="0">
                <a:solidFill>
                  <a:srgbClr val="FFFF00"/>
                </a:solidFill>
                <a:effectLst>
                  <a:outerShdw blurRad="38100" dist="38100" dir="2700000" algn="tl">
                    <a:srgbClr val="C0C0C0"/>
                  </a:outerShdw>
                </a:effectLst>
                <a:latin typeface="宋体" charset="-122"/>
                <a:ea typeface="宋体" charset="-122"/>
              </a:rPr>
              <a:t>组织特</a:t>
            </a:r>
            <a:r>
              <a:rPr lang="zh-CN" altLang="en-US" sz="2400" b="1" dirty="0" smtClean="0">
                <a:solidFill>
                  <a:srgbClr val="FFFF00"/>
                </a:solidFill>
                <a:effectLst>
                  <a:outerShdw blurRad="38100" dist="38100" dir="2700000" algn="tl">
                    <a:srgbClr val="C0C0C0"/>
                  </a:outerShdw>
                </a:effectLst>
                <a:latin typeface="宋体" charset="-122"/>
                <a:ea typeface="宋体" charset="-122"/>
              </a:rPr>
              <a:t>征：</a:t>
            </a:r>
            <a:r>
              <a:rPr lang="zh-CN" altLang="en-US" sz="2400" dirty="0" smtClean="0">
                <a:effectLst>
                  <a:outerShdw blurRad="38100" dist="38100" dir="2700000" algn="tl">
                    <a:srgbClr val="C0C0C0"/>
                  </a:outerShdw>
                </a:effectLst>
                <a:latin typeface="宋体" charset="-122"/>
                <a:ea typeface="宋体" charset="-122"/>
              </a:rPr>
              <a:t>存续时间、人数规定、组织架构</a:t>
            </a:r>
            <a:endParaRPr lang="en-US" altLang="zh-CN" sz="2400" dirty="0" smtClean="0">
              <a:effectLst>
                <a:outerShdw blurRad="38100" dist="38100" dir="2700000" algn="tl">
                  <a:srgbClr val="C0C0C0"/>
                </a:outerShdw>
              </a:effectLst>
              <a:latin typeface="宋体" charset="-122"/>
              <a:ea typeface="宋体" charset="-122"/>
            </a:endParaRPr>
          </a:p>
          <a:p>
            <a:pPr algn="just" eaLnBrk="1" hangingPunct="1">
              <a:lnSpc>
                <a:spcPct val="140000"/>
              </a:lnSpc>
              <a:spcBef>
                <a:spcPts val="800"/>
              </a:spcBef>
              <a:buFont typeface="Arial" charset="0"/>
              <a:buNone/>
              <a:defRPr/>
            </a:pPr>
            <a:r>
              <a:rPr lang="zh-CN" altLang="en-US" sz="2400" b="1" dirty="0" smtClean="0">
                <a:solidFill>
                  <a:srgbClr val="FFFF00"/>
                </a:solidFill>
                <a:effectLst>
                  <a:outerShdw blurRad="38100" dist="38100" dir="2700000" algn="tl">
                    <a:srgbClr val="C0C0C0"/>
                  </a:outerShdw>
                </a:effectLst>
                <a:latin typeface="宋体" charset="-122"/>
                <a:ea typeface="宋体" charset="-122"/>
              </a:rPr>
              <a:t>      </a:t>
            </a:r>
            <a:r>
              <a:rPr lang="zh-CN" altLang="en-US" sz="2400" b="1" dirty="0" smtClean="0">
                <a:solidFill>
                  <a:srgbClr val="FFFF00"/>
                </a:solidFill>
                <a:effectLst>
                  <a:outerShdw blurRad="38100" dist="38100" dir="2700000" algn="tl">
                    <a:srgbClr val="C0C0C0"/>
                  </a:outerShdw>
                </a:effectLst>
                <a:latin typeface="宋体" charset="-122"/>
                <a:ea typeface="宋体" charset="-122"/>
              </a:rPr>
              <a:t>经济特征</a:t>
            </a:r>
            <a:r>
              <a:rPr lang="zh-CN" altLang="en-US" sz="2400" b="1" dirty="0" smtClean="0">
                <a:solidFill>
                  <a:srgbClr val="FFFF00"/>
                </a:solidFill>
                <a:effectLst>
                  <a:outerShdw blurRad="38100" dist="38100" dir="2700000" algn="tl">
                    <a:srgbClr val="C0C0C0"/>
                  </a:outerShdw>
                </a:effectLst>
                <a:latin typeface="宋体" charset="-122"/>
                <a:ea typeface="宋体" charset="-122"/>
                <a:sym typeface="Wingdings" pitchFamily="2" charset="2"/>
              </a:rPr>
              <a:t>：</a:t>
            </a:r>
            <a:r>
              <a:rPr lang="zh-CN" altLang="en-US" sz="2400" dirty="0" smtClean="0">
                <a:effectLst>
                  <a:outerShdw blurRad="38100" dist="38100" dir="2700000" algn="tl">
                    <a:srgbClr val="C0C0C0"/>
                  </a:outerShdw>
                </a:effectLst>
                <a:latin typeface="宋体" charset="-122"/>
                <a:ea typeface="宋体" charset="-122"/>
                <a:sym typeface="Wingdings" pitchFamily="2" charset="2"/>
              </a:rPr>
              <a:t>来源、用途、定额</a:t>
            </a:r>
            <a:endParaRPr lang="en-US" altLang="zh-CN" sz="2400" dirty="0" smtClean="0">
              <a:effectLst>
                <a:outerShdw blurRad="38100" dist="38100" dir="2700000" algn="tl">
                  <a:srgbClr val="C0C0C0"/>
                </a:outerShdw>
              </a:effectLst>
              <a:latin typeface="宋体" charset="-122"/>
              <a:ea typeface="宋体" charset="-122"/>
            </a:endParaRPr>
          </a:p>
          <a:p>
            <a:pPr algn="just" eaLnBrk="1" hangingPunct="1">
              <a:lnSpc>
                <a:spcPct val="140000"/>
              </a:lnSpc>
              <a:spcBef>
                <a:spcPts val="800"/>
              </a:spcBef>
              <a:buNone/>
              <a:defRPr/>
            </a:pPr>
            <a:r>
              <a:rPr lang="en-US" altLang="zh-CN" sz="2400" b="1" dirty="0" smtClean="0">
                <a:solidFill>
                  <a:srgbClr val="FFFF00"/>
                </a:solidFill>
                <a:effectLst>
                  <a:outerShdw blurRad="38100" dist="38100" dir="2700000" algn="tl">
                    <a:srgbClr val="C0C0C0"/>
                  </a:outerShdw>
                </a:effectLst>
                <a:latin typeface="宋体" charset="-122"/>
                <a:ea typeface="宋体" charset="-122"/>
              </a:rPr>
              <a:t> </a:t>
            </a:r>
            <a:r>
              <a:rPr lang="en-US" altLang="zh-CN" sz="2400" b="1" dirty="0" smtClean="0">
                <a:solidFill>
                  <a:srgbClr val="FFFF00"/>
                </a:solidFill>
                <a:effectLst>
                  <a:outerShdw blurRad="38100" dist="38100" dir="2700000" algn="tl">
                    <a:srgbClr val="C0C0C0"/>
                  </a:outerShdw>
                </a:effectLst>
                <a:latin typeface="宋体" charset="-122"/>
                <a:ea typeface="宋体" charset="-122"/>
              </a:rPr>
              <a:t>     </a:t>
            </a:r>
            <a:r>
              <a:rPr lang="zh-CN" altLang="en-US" sz="2400" b="1" dirty="0" smtClean="0">
                <a:solidFill>
                  <a:srgbClr val="FFFF00"/>
                </a:solidFill>
                <a:effectLst>
                  <a:outerShdw blurRad="38100" dist="38100" dir="2700000" algn="tl">
                    <a:srgbClr val="C0C0C0"/>
                  </a:outerShdw>
                </a:effectLst>
                <a:latin typeface="宋体" charset="-122"/>
                <a:ea typeface="宋体" charset="-122"/>
              </a:rPr>
              <a:t>行</a:t>
            </a:r>
            <a:r>
              <a:rPr lang="zh-CN" altLang="en-US" sz="2400" b="1" dirty="0" smtClean="0">
                <a:solidFill>
                  <a:srgbClr val="FFFF00"/>
                </a:solidFill>
                <a:effectLst>
                  <a:outerShdw blurRad="38100" dist="38100" dir="2700000" algn="tl">
                    <a:srgbClr val="C0C0C0"/>
                  </a:outerShdw>
                </a:effectLst>
                <a:latin typeface="宋体" charset="-122"/>
                <a:ea typeface="宋体" charset="-122"/>
              </a:rPr>
              <a:t>为特</a:t>
            </a:r>
            <a:r>
              <a:rPr lang="zh-CN" altLang="en-US" sz="2400" b="1" dirty="0" smtClean="0">
                <a:solidFill>
                  <a:srgbClr val="FFFF00"/>
                </a:solidFill>
                <a:effectLst>
                  <a:outerShdw blurRad="38100" dist="38100" dir="2700000" algn="tl">
                    <a:srgbClr val="C0C0C0"/>
                  </a:outerShdw>
                </a:effectLst>
                <a:latin typeface="宋体" charset="-122"/>
                <a:ea typeface="宋体" charset="-122"/>
              </a:rPr>
              <a:t>征：</a:t>
            </a:r>
            <a:r>
              <a:rPr lang="zh-CN" altLang="en-US" sz="2400" dirty="0" smtClean="0">
                <a:effectLst>
                  <a:outerShdw blurRad="38100" dist="38100" dir="2700000" algn="tl">
                    <a:srgbClr val="C0C0C0"/>
                  </a:outerShdw>
                </a:effectLst>
                <a:latin typeface="宋体" charset="-122"/>
                <a:ea typeface="宋体" charset="-122"/>
              </a:rPr>
              <a:t>“</a:t>
            </a:r>
            <a:r>
              <a:rPr lang="zh-CN" altLang="en-US" sz="2400" dirty="0" smtClean="0">
                <a:effectLst>
                  <a:outerShdw blurRad="38100" dist="38100" dir="2700000" algn="tl">
                    <a:srgbClr val="C0C0C0"/>
                  </a:outerShdw>
                </a:effectLst>
                <a:latin typeface="宋体" charset="-122"/>
                <a:ea typeface="宋体" charset="-122"/>
              </a:rPr>
              <a:t>其他手段</a:t>
            </a:r>
            <a:r>
              <a:rPr lang="zh-CN" altLang="en-US" sz="2400" dirty="0" smtClean="0">
                <a:effectLst>
                  <a:outerShdw blurRad="38100" dist="38100" dir="2700000" algn="tl">
                    <a:srgbClr val="C0C0C0"/>
                  </a:outerShdw>
                </a:effectLst>
                <a:latin typeface="宋体" charset="-122"/>
                <a:ea typeface="宋体" charset="-122"/>
              </a:rPr>
              <a:t>”，即“软暴力”，</a:t>
            </a:r>
            <a:r>
              <a:rPr lang="zh-CN" altLang="zh-CN" sz="2400" dirty="0" smtClean="0">
                <a:effectLst>
                  <a:outerShdw blurRad="38100" dist="38100" dir="2700000" algn="tl">
                    <a:srgbClr val="C0C0C0"/>
                  </a:outerShdw>
                </a:effectLst>
                <a:latin typeface="宋体" charset="-122"/>
                <a:ea typeface="宋体" charset="-122"/>
              </a:rPr>
              <a:t>黑</a:t>
            </a:r>
            <a:r>
              <a:rPr lang="zh-CN" altLang="zh-CN" sz="2400" dirty="0" smtClean="0">
                <a:effectLst>
                  <a:outerShdw blurRad="38100" dist="38100" dir="2700000" algn="tl">
                    <a:srgbClr val="C0C0C0"/>
                  </a:outerShdw>
                </a:effectLst>
                <a:latin typeface="宋体" charset="-122"/>
                <a:ea typeface="宋体" charset="-122"/>
              </a:rPr>
              <a:t>社会性质组织实施的违法犯罪活动</a:t>
            </a:r>
            <a:r>
              <a:rPr lang="zh-CN" altLang="en-US" sz="2400" dirty="0" smtClean="0">
                <a:effectLst>
                  <a:outerShdw blurRad="38100" dist="38100" dir="2700000" algn="tl">
                    <a:srgbClr val="C0C0C0"/>
                  </a:outerShdw>
                </a:effectLst>
                <a:latin typeface="宋体" charset="-122"/>
                <a:ea typeface="宋体" charset="-122"/>
              </a:rPr>
              <a:t>也</a:t>
            </a:r>
            <a:r>
              <a:rPr lang="zh-CN" altLang="zh-CN" sz="2400" dirty="0" smtClean="0">
                <a:effectLst>
                  <a:outerShdw blurRad="38100" dist="38100" dir="2700000" algn="tl">
                    <a:srgbClr val="C0C0C0"/>
                  </a:outerShdw>
                </a:effectLst>
                <a:latin typeface="宋体" charset="-122"/>
                <a:ea typeface="宋体" charset="-122"/>
              </a:rPr>
              <a:t>包括非暴力性的违法犯罪活动</a:t>
            </a:r>
            <a:r>
              <a:rPr lang="zh-CN" altLang="en-US" sz="2400" dirty="0" smtClean="0">
                <a:effectLst>
                  <a:outerShdw blurRad="38100" dist="38100" dir="2700000" algn="tl">
                    <a:srgbClr val="C0C0C0"/>
                  </a:outerShdw>
                </a:effectLst>
                <a:latin typeface="宋体" charset="-122"/>
                <a:ea typeface="宋体" charset="-122"/>
              </a:rPr>
              <a:t>。这些违法犯罪活动，</a:t>
            </a:r>
            <a:r>
              <a:rPr lang="zh-CN" altLang="zh-CN" sz="2400" dirty="0" smtClean="0">
                <a:effectLst>
                  <a:outerShdw blurRad="38100" dist="38100" dir="2700000" algn="tl">
                    <a:srgbClr val="C0C0C0"/>
                  </a:outerShdw>
                </a:effectLst>
                <a:latin typeface="宋体" charset="-122"/>
                <a:ea typeface="宋体" charset="-122"/>
              </a:rPr>
              <a:t>暴力、威胁色彩虽不明显，但实际是以组织的势力、影响和犯罪能力为依托，以暴力、威胁的现实可能性为基础，足以使他人产生恐惧、恐慌进而形成心理强制或者足以影响、限制人身自由、危及人身财产安全或者影响正常生产、工作、生活的手</a:t>
            </a:r>
            <a:r>
              <a:rPr lang="zh-CN" altLang="zh-CN" sz="2400" dirty="0" smtClean="0">
                <a:effectLst>
                  <a:outerShdw blurRad="38100" dist="38100" dir="2700000" algn="tl">
                    <a:srgbClr val="C0C0C0"/>
                  </a:outerShdw>
                </a:effectLst>
                <a:latin typeface="宋体" charset="-122"/>
                <a:ea typeface="宋体" charset="-122"/>
              </a:rPr>
              <a:t>段</a:t>
            </a:r>
            <a:r>
              <a:rPr lang="zh-CN" altLang="en-US" sz="2400" dirty="0" smtClean="0">
                <a:effectLst>
                  <a:outerShdw blurRad="38100" dist="38100" dir="2700000" algn="tl">
                    <a:srgbClr val="C0C0C0"/>
                  </a:outerShdw>
                </a:effectLst>
                <a:latin typeface="宋体" charset="-122"/>
                <a:ea typeface="宋体" charset="-122"/>
              </a:rPr>
              <a:t>。</a:t>
            </a:r>
            <a:endParaRPr lang="en-US" altLang="zh-CN" sz="2400" dirty="0" smtClean="0">
              <a:effectLst>
                <a:outerShdw blurRad="38100" dist="38100" dir="2700000" algn="tl">
                  <a:srgbClr val="C0C0C0"/>
                </a:outerShdw>
              </a:effectLst>
              <a:latin typeface="宋体" charset="-122"/>
              <a:ea typeface="宋体" charset="-122"/>
            </a:endParaRPr>
          </a:p>
          <a:p>
            <a:pPr algn="just" eaLnBrk="1" hangingPunct="1">
              <a:lnSpc>
                <a:spcPct val="140000"/>
              </a:lnSpc>
              <a:spcBef>
                <a:spcPts val="800"/>
              </a:spcBef>
              <a:buNone/>
              <a:defRPr/>
            </a:pPr>
            <a:r>
              <a:rPr lang="en-US" altLang="zh-CN" sz="2400" b="1" dirty="0" smtClean="0">
                <a:solidFill>
                  <a:srgbClr val="FFFF00"/>
                </a:solidFill>
                <a:effectLst>
                  <a:outerShdw blurRad="38100" dist="38100" dir="2700000" algn="tl">
                    <a:srgbClr val="C0C0C0"/>
                  </a:outerShdw>
                </a:effectLst>
                <a:latin typeface="宋体" charset="-122"/>
                <a:ea typeface="宋体" charset="-122"/>
              </a:rPr>
              <a:t> </a:t>
            </a:r>
            <a:r>
              <a:rPr lang="en-US" altLang="zh-CN" sz="2400" b="1" dirty="0" smtClean="0">
                <a:solidFill>
                  <a:srgbClr val="FFFF00"/>
                </a:solidFill>
                <a:effectLst>
                  <a:outerShdw blurRad="38100" dist="38100" dir="2700000" algn="tl">
                    <a:srgbClr val="C0C0C0"/>
                  </a:outerShdw>
                </a:effectLst>
                <a:latin typeface="宋体" charset="-122"/>
                <a:ea typeface="宋体" charset="-122"/>
              </a:rPr>
              <a:t>     </a:t>
            </a:r>
            <a:r>
              <a:rPr lang="zh-CN" altLang="en-US" sz="2400" b="1" dirty="0" smtClean="0">
                <a:solidFill>
                  <a:srgbClr val="FFFF00"/>
                </a:solidFill>
                <a:effectLst>
                  <a:outerShdw blurRad="38100" dist="38100" dir="2700000" algn="tl">
                    <a:srgbClr val="C0C0C0"/>
                  </a:outerShdw>
                </a:effectLst>
                <a:latin typeface="宋体" charset="-122"/>
                <a:ea typeface="宋体" charset="-122"/>
              </a:rPr>
              <a:t>危害性特</a:t>
            </a:r>
            <a:r>
              <a:rPr lang="zh-CN" altLang="en-US" sz="2400" b="1" dirty="0" smtClean="0">
                <a:solidFill>
                  <a:srgbClr val="FFFF00"/>
                </a:solidFill>
                <a:effectLst>
                  <a:outerShdw blurRad="38100" dist="38100" dir="2700000" algn="tl">
                    <a:srgbClr val="C0C0C0"/>
                  </a:outerShdw>
                </a:effectLst>
                <a:latin typeface="宋体" charset="-122"/>
                <a:ea typeface="宋体" charset="-122"/>
              </a:rPr>
              <a:t>征</a:t>
            </a:r>
            <a:r>
              <a:rPr lang="zh-CN" altLang="en-US" sz="2400" b="1" dirty="0" smtClean="0">
                <a:solidFill>
                  <a:srgbClr val="FFFF00"/>
                </a:solidFill>
                <a:effectLst>
                  <a:outerShdw blurRad="38100" dist="38100" dir="2700000" algn="tl">
                    <a:srgbClr val="C0C0C0"/>
                  </a:outerShdw>
                </a:effectLst>
                <a:latin typeface="宋体" charset="-122"/>
                <a:ea typeface="宋体" charset="-122"/>
              </a:rPr>
              <a:t>：</a:t>
            </a:r>
            <a:r>
              <a:rPr lang="zh-CN" altLang="en-US" sz="2400" dirty="0" smtClean="0">
                <a:effectLst>
                  <a:outerShdw blurRad="38100" dist="38100" dir="2700000" algn="tl">
                    <a:srgbClr val="C0C0C0"/>
                  </a:outerShdw>
                </a:effectLst>
                <a:latin typeface="宋体" charset="-122"/>
                <a:ea typeface="宋体" charset="-122"/>
              </a:rPr>
              <a:t>一定区域，一定行业，具体表现。</a:t>
            </a:r>
            <a:endParaRPr lang="en-US" altLang="zh-CN" sz="2400" dirty="0" smtClean="0">
              <a:effectLst>
                <a:outerShdw blurRad="38100" dist="38100" dir="2700000" algn="tl">
                  <a:srgbClr val="C0C0C0"/>
                </a:outerShdw>
              </a:effectLst>
              <a:latin typeface="宋体" charset="-122"/>
              <a:ea typeface="宋体" charset="-122"/>
            </a:endParaRPr>
          </a:p>
        </p:txBody>
      </p:sp>
    </p:spTree>
  </p:cSld>
  <p:clrMapOvr>
    <a:masterClrMapping/>
  </p:clrMapOvr>
  <p:transition spd="slow">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idx="4294967295"/>
          </p:nvPr>
        </p:nvSpPr>
        <p:spPr>
          <a:xfrm>
            <a:off x="746125" y="560388"/>
            <a:ext cx="9221788" cy="977900"/>
          </a:xfrm>
        </p:spPr>
        <p:txBody>
          <a:bodyPr/>
          <a:lstStyle/>
          <a:p>
            <a:pPr algn="ctr">
              <a:defRPr/>
            </a:pPr>
            <a:r>
              <a:rPr lang="zh-CN" altLang="en-US" sz="3200" b="1" dirty="0" smtClean="0">
                <a:solidFill>
                  <a:srgbClr val="FFFF66"/>
                </a:solidFill>
                <a:effectLst>
                  <a:outerShdw blurRad="38100" dist="38100" dir="2700000" algn="tl">
                    <a:srgbClr val="C0C0C0"/>
                  </a:outerShdw>
                </a:effectLst>
                <a:latin typeface="宋体" charset="-122"/>
                <a:ea typeface="宋体" charset="-122"/>
              </a:rPr>
              <a:t>成功打掉以岳某为首的黑社会性质组织</a:t>
            </a:r>
            <a:r>
              <a:rPr lang="zh-CN" altLang="en-US" sz="3300" dirty="0" smtClean="0"/>
              <a:t> </a:t>
            </a:r>
          </a:p>
        </p:txBody>
      </p:sp>
      <p:sp>
        <p:nvSpPr>
          <p:cNvPr id="76802" name="Rectangle 3"/>
          <p:cNvSpPr>
            <a:spLocks noGrp="1"/>
          </p:cNvSpPr>
          <p:nvPr>
            <p:ph type="body" idx="4294967295"/>
          </p:nvPr>
        </p:nvSpPr>
        <p:spPr>
          <a:xfrm>
            <a:off x="736600" y="1501775"/>
            <a:ext cx="9221788" cy="5529263"/>
          </a:xfrm>
        </p:spPr>
        <p:txBody>
          <a:bodyPr/>
          <a:lstStyle/>
          <a:p>
            <a:pPr algn="just">
              <a:lnSpc>
                <a:spcPct val="150000"/>
              </a:lnSpc>
              <a:spcBef>
                <a:spcPts val="800"/>
              </a:spcBef>
              <a:buFont typeface="Arial" charset="0"/>
              <a:buNone/>
              <a:defRPr/>
            </a:pPr>
            <a:r>
              <a:rPr lang="en-US" altLang="zh-CN" sz="2000" dirty="0" smtClean="0">
                <a:latin typeface="宋体" pitchFamily="2" charset="-122"/>
                <a:ea typeface="宋体" pitchFamily="2" charset="-122"/>
              </a:rPr>
              <a:t>      </a:t>
            </a:r>
            <a:r>
              <a:rPr lang="zh-CN" altLang="zh-CN" sz="2000" dirty="0" smtClean="0">
                <a:latin typeface="宋体" pitchFamily="2" charset="-122"/>
                <a:ea typeface="宋体" pitchFamily="2" charset="-122"/>
              </a:rPr>
              <a:t>工作中，晋中市公安局通过线索摸排发现昔阳县以岳某为首的黑社会性质组织，迅速成立专案组展开工作，代号“</a:t>
            </a:r>
            <a:r>
              <a:rPr lang="en-US" altLang="zh-CN" sz="2000" dirty="0" smtClean="0">
                <a:latin typeface="宋体" pitchFamily="2" charset="-122"/>
                <a:ea typeface="宋体" pitchFamily="2" charset="-122"/>
              </a:rPr>
              <a:t>3.12</a:t>
            </a:r>
            <a:r>
              <a:rPr lang="zh-CN" altLang="zh-CN" sz="2000" dirty="0" smtClean="0">
                <a:latin typeface="宋体" pitchFamily="2" charset="-122"/>
                <a:ea typeface="宋体" pitchFamily="2" charset="-122"/>
              </a:rPr>
              <a:t>”专案。经过缜密侦查，专案侦办工作取得了重大进展。目前已抓获主犯岳某在内的</a:t>
            </a:r>
            <a:r>
              <a:rPr lang="en-US" altLang="zh-CN" sz="2000" dirty="0" smtClean="0">
                <a:latin typeface="宋体" pitchFamily="2" charset="-122"/>
                <a:ea typeface="宋体" pitchFamily="2" charset="-122"/>
              </a:rPr>
              <a:t>25</a:t>
            </a:r>
            <a:r>
              <a:rPr lang="zh-CN" altLang="zh-CN" sz="2000" dirty="0" smtClean="0">
                <a:latin typeface="宋体" pitchFamily="2" charset="-122"/>
                <a:ea typeface="宋体" pitchFamily="2" charset="-122"/>
              </a:rPr>
              <a:t>名犯罪嫌疑人</a:t>
            </a:r>
            <a:r>
              <a:rPr lang="en-US" altLang="zh-CN" sz="2000" dirty="0" smtClean="0">
                <a:latin typeface="宋体" pitchFamily="2" charset="-122"/>
                <a:ea typeface="宋体" pitchFamily="2" charset="-122"/>
              </a:rPr>
              <a:t>,</a:t>
            </a:r>
            <a:r>
              <a:rPr lang="zh-CN" altLang="zh-CN" sz="2000" dirty="0" smtClean="0">
                <a:latin typeface="宋体" pitchFamily="2" charset="-122"/>
                <a:ea typeface="宋体" pitchFamily="2" charset="-122"/>
              </a:rPr>
              <a:t>其中涉黑人员</a:t>
            </a:r>
            <a:r>
              <a:rPr lang="en-US" altLang="zh-CN" sz="2000" dirty="0" smtClean="0">
                <a:latin typeface="宋体" pitchFamily="2" charset="-122"/>
                <a:ea typeface="宋体" pitchFamily="2" charset="-122"/>
              </a:rPr>
              <a:t>17</a:t>
            </a:r>
            <a:r>
              <a:rPr lang="zh-CN" altLang="zh-CN" sz="2000" dirty="0" smtClean="0">
                <a:latin typeface="宋体" pitchFamily="2" charset="-122"/>
                <a:ea typeface="宋体" pitchFamily="2" charset="-122"/>
              </a:rPr>
              <a:t>名，一般犯罪嫌疑人</a:t>
            </a:r>
            <a:r>
              <a:rPr lang="en-US" altLang="zh-CN" sz="2000" dirty="0" smtClean="0">
                <a:latin typeface="宋体" pitchFamily="2" charset="-122"/>
                <a:ea typeface="宋体" pitchFamily="2" charset="-122"/>
              </a:rPr>
              <a:t>8</a:t>
            </a:r>
            <a:r>
              <a:rPr lang="zh-CN" altLang="zh-CN" sz="2000" dirty="0" smtClean="0">
                <a:latin typeface="宋体" pitchFamily="2" charset="-122"/>
                <a:ea typeface="宋体" pitchFamily="2" charset="-122"/>
              </a:rPr>
              <a:t>名。破获故意伤害、寻衅滋事、抢劫、行贿、开设赌场、容留他人吸毒、聚众扰乱社会秩序、骗取贷款、违法放贷等</a:t>
            </a:r>
            <a:r>
              <a:rPr lang="en-US" altLang="zh-CN" sz="2000" dirty="0" smtClean="0">
                <a:latin typeface="宋体" pitchFamily="2" charset="-122"/>
                <a:ea typeface="宋体" pitchFamily="2" charset="-122"/>
              </a:rPr>
              <a:t>13</a:t>
            </a:r>
            <a:r>
              <a:rPr lang="zh-CN" altLang="zh-CN" sz="2000" dirty="0" smtClean="0">
                <a:latin typeface="宋体" pitchFamily="2" charset="-122"/>
                <a:ea typeface="宋体" pitchFamily="2" charset="-122"/>
              </a:rPr>
              <a:t>个罪名共</a:t>
            </a:r>
            <a:r>
              <a:rPr lang="en-US" altLang="zh-CN" sz="2000" dirty="0" smtClean="0">
                <a:latin typeface="宋体" pitchFamily="2" charset="-122"/>
                <a:ea typeface="宋体" pitchFamily="2" charset="-122"/>
              </a:rPr>
              <a:t>17</a:t>
            </a:r>
            <a:r>
              <a:rPr lang="zh-CN" altLang="zh-CN" sz="2000" dirty="0" smtClean="0">
                <a:latin typeface="宋体" pitchFamily="2" charset="-122"/>
                <a:ea typeface="宋体" pitchFamily="2" charset="-122"/>
              </a:rPr>
              <a:t>起案件。依法扣押、查封、冻结涉案资产折合人民币</a:t>
            </a:r>
            <a:r>
              <a:rPr lang="en-US" altLang="zh-CN" sz="2000" dirty="0" smtClean="0">
                <a:latin typeface="宋体" pitchFamily="2" charset="-122"/>
                <a:ea typeface="宋体" pitchFamily="2" charset="-122"/>
              </a:rPr>
              <a:t>3000</a:t>
            </a:r>
            <a:r>
              <a:rPr lang="zh-CN" altLang="zh-CN" sz="2000" dirty="0" smtClean="0">
                <a:latin typeface="宋体" pitchFamily="2" charset="-122"/>
                <a:ea typeface="宋体" pitchFamily="2" charset="-122"/>
              </a:rPr>
              <a:t>余万元，其中扣押、查封车辆</a:t>
            </a:r>
            <a:r>
              <a:rPr lang="en-US" altLang="zh-CN" sz="2000" dirty="0" smtClean="0">
                <a:latin typeface="宋体" pitchFamily="2" charset="-122"/>
                <a:ea typeface="宋体" pitchFamily="2" charset="-122"/>
              </a:rPr>
              <a:t>59</a:t>
            </a:r>
            <a:r>
              <a:rPr lang="zh-CN" altLang="zh-CN" sz="2000" dirty="0" smtClean="0">
                <a:latin typeface="宋体" pitchFamily="2" charset="-122"/>
                <a:ea typeface="宋体" pitchFamily="2" charset="-122"/>
              </a:rPr>
              <a:t>辆，查封房产</a:t>
            </a:r>
            <a:r>
              <a:rPr lang="en-US" altLang="zh-CN" sz="2000" dirty="0" smtClean="0">
                <a:latin typeface="宋体" pitchFamily="2" charset="-122"/>
                <a:ea typeface="宋体" pitchFamily="2" charset="-122"/>
              </a:rPr>
              <a:t>5</a:t>
            </a:r>
            <a:r>
              <a:rPr lang="zh-CN" altLang="zh-CN" sz="2000" dirty="0" smtClean="0">
                <a:latin typeface="宋体" pitchFamily="2" charset="-122"/>
                <a:ea typeface="宋体" pitchFamily="2" charset="-122"/>
              </a:rPr>
              <a:t>套、商铺</a:t>
            </a:r>
            <a:r>
              <a:rPr lang="en-US" altLang="zh-CN" sz="2000" dirty="0" smtClean="0">
                <a:latin typeface="宋体" pitchFamily="2" charset="-122"/>
                <a:ea typeface="宋体" pitchFamily="2" charset="-122"/>
              </a:rPr>
              <a:t>1</a:t>
            </a:r>
            <a:r>
              <a:rPr lang="zh-CN" altLang="zh-CN" sz="2000" dirty="0" smtClean="0">
                <a:latin typeface="宋体" pitchFamily="2" charset="-122"/>
                <a:ea typeface="宋体" pitchFamily="2" charset="-122"/>
              </a:rPr>
              <a:t>处、办公楼</a:t>
            </a:r>
            <a:r>
              <a:rPr lang="en-US" altLang="zh-CN" sz="2000" dirty="0" smtClean="0">
                <a:latin typeface="宋体" pitchFamily="2" charset="-122"/>
                <a:ea typeface="宋体" pitchFamily="2" charset="-122"/>
              </a:rPr>
              <a:t>1</a:t>
            </a:r>
            <a:r>
              <a:rPr lang="zh-CN" altLang="zh-CN" sz="2000" dirty="0" smtClean="0">
                <a:latin typeface="宋体" pitchFamily="2" charset="-122"/>
                <a:ea typeface="宋体" pitchFamily="2" charset="-122"/>
              </a:rPr>
              <a:t>幢，冻结涉案资金</a:t>
            </a:r>
            <a:r>
              <a:rPr lang="en-US" altLang="zh-CN" sz="2000" dirty="0" smtClean="0">
                <a:latin typeface="宋体" pitchFamily="2" charset="-122"/>
                <a:ea typeface="宋体" pitchFamily="2" charset="-122"/>
              </a:rPr>
              <a:t>77</a:t>
            </a:r>
            <a:r>
              <a:rPr lang="zh-CN" altLang="zh-CN" sz="2000" dirty="0" smtClean="0">
                <a:latin typeface="宋体" pitchFamily="2" charset="-122"/>
                <a:ea typeface="宋体" pitchFamily="2" charset="-122"/>
              </a:rPr>
              <a:t>万余元。现查明，该团伙于</a:t>
            </a:r>
            <a:r>
              <a:rPr lang="en-US" altLang="zh-CN" sz="2000" dirty="0" smtClean="0">
                <a:latin typeface="宋体" pitchFamily="2" charset="-122"/>
                <a:ea typeface="宋体" pitchFamily="2" charset="-122"/>
              </a:rPr>
              <a:t>2006</a:t>
            </a:r>
            <a:r>
              <a:rPr lang="zh-CN" altLang="zh-CN" sz="2000" dirty="0" smtClean="0">
                <a:latin typeface="宋体" pitchFamily="2" charset="-122"/>
                <a:ea typeface="宋体" pitchFamily="2" charset="-122"/>
              </a:rPr>
              <a:t>年在昔阳县经营某娱乐城完成了资金的原始积累。为壮大声势，该团伙聚众斗殴，寻衅滋事，危害一方，严重影响了人民群众的正常生活。后注册成立了某公司，通过威胁、恐吓、打砸等暴力手段，逐步垄断和控制了当地的煤炭运输市场，严重破坏了行业经济秩序。目前，该案</a:t>
            </a:r>
            <a:r>
              <a:rPr lang="zh-CN" altLang="zh-CN" sz="2000" dirty="0" smtClean="0">
                <a:latin typeface="宋体" pitchFamily="2" charset="-122"/>
                <a:ea typeface="宋体" pitchFamily="2" charset="-122"/>
              </a:rPr>
              <a:t>已</a:t>
            </a:r>
            <a:r>
              <a:rPr lang="zh-CN" altLang="en-US" sz="2000" dirty="0" smtClean="0">
                <a:latin typeface="宋体" pitchFamily="2" charset="-122"/>
                <a:ea typeface="宋体" pitchFamily="2" charset="-122"/>
              </a:rPr>
              <a:t>开庭审理</a:t>
            </a:r>
            <a:r>
              <a:rPr lang="zh-CN" altLang="zh-CN" sz="2000" dirty="0" smtClean="0">
                <a:latin typeface="宋体" pitchFamily="2" charset="-122"/>
                <a:ea typeface="宋体" pitchFamily="2" charset="-122"/>
              </a:rPr>
              <a:t>。</a:t>
            </a:r>
            <a:endParaRPr lang="zh-CN" altLang="zh-CN" sz="2400" dirty="0" smtClean="0"/>
          </a:p>
          <a:p>
            <a:pPr algn="just">
              <a:lnSpc>
                <a:spcPct val="150000"/>
              </a:lnSpc>
              <a:spcBef>
                <a:spcPts val="800"/>
              </a:spcBef>
              <a:buFont typeface="Arial" charset="0"/>
              <a:buNone/>
              <a:defRPr/>
            </a:pPr>
            <a:endParaRPr lang="zh-CN" altLang="en-US" sz="2000" dirty="0" smtClean="0">
              <a:effectLst>
                <a:outerShdw blurRad="38100" dist="38100" dir="2700000" algn="tl">
                  <a:srgbClr val="C0C0C0"/>
                </a:outerShdw>
              </a:effectLst>
              <a:latin typeface="宋体" pitchFamily="2" charset="-122"/>
              <a:ea typeface="宋体" pitchFamily="2" charset="-122"/>
            </a:endParaRPr>
          </a:p>
        </p:txBody>
      </p:sp>
    </p:spTree>
  </p:cSld>
  <p:clrMapOvr>
    <a:masterClrMapping/>
  </p:clrMapOvr>
  <p:transition spd="slow">
    <p:wheel spokes="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52"/>
</p:tagLst>
</file>

<file path=ppt/tags/tag10.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矩形 15"/>
</p:tagLst>
</file>

<file path=ppt/tags/tag11.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52"/>
</p:tagLst>
</file>

<file path=ppt/tags/tag12.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48"/>
</p:tagLst>
</file>

<file path=ppt/tags/tag13.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矩形 15"/>
</p:tagLst>
</file>

<file path=ppt/tags/tag14.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52"/>
</p:tagLst>
</file>

<file path=ppt/tags/tag15.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48"/>
</p:tagLst>
</file>

<file path=ppt/tags/tag16.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矩形 15"/>
</p:tagLst>
</file>

<file path=ppt/tags/tag17.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52"/>
</p:tagLst>
</file>

<file path=ppt/tags/tag2.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60"/>
</p:tagLst>
</file>

<file path=ppt/tags/tag3.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64"/>
</p:tagLst>
</file>

<file path=ppt/tags/tag4.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71"/>
</p:tagLst>
</file>

<file path=ppt/tags/tag5.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Rectangle 75"/>
</p:tagLst>
</file>

<file path=ppt/tags/tag6.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文本框 43"/>
</p:tagLst>
</file>

<file path=ppt/tags/tag7.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44"/>
</p:tagLst>
</file>

<file path=ppt/tags/tag8.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45"/>
</p:tagLst>
</file>

<file path=ppt/tags/tag9.xml><?xml version="1.0" encoding="utf-8"?>
<p:tagLst xmlns:a="http://schemas.openxmlformats.org/drawingml/2006/main" xmlns:r="http://schemas.openxmlformats.org/officeDocument/2006/relationships" xmlns:p="http://schemas.openxmlformats.org/presentationml/2006/main">
  <p:tag name="MH" val="20170120101929"/>
  <p:tag name="MH_LIBRARY" val="GRAPHIC"/>
  <p:tag name="MH_ORDER" val="Oval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
      <a:dk1>
        <a:srgbClr val="FFFFFF"/>
      </a:dk1>
      <a:lt1>
        <a:srgbClr val="FFFFFF"/>
      </a:lt1>
      <a:dk2>
        <a:srgbClr val="0070C0"/>
      </a:dk2>
      <a:lt2>
        <a:srgbClr val="FFC000"/>
      </a:lt2>
      <a:accent1>
        <a:srgbClr val="FFC000"/>
      </a:accent1>
      <a:accent2>
        <a:srgbClr val="0070C0"/>
      </a:accent2>
      <a:accent3>
        <a:srgbClr val="FFFFFF"/>
      </a:accent3>
      <a:accent4>
        <a:srgbClr val="7F7F7F"/>
      </a:accent4>
      <a:accent5>
        <a:srgbClr val="A5A5A5"/>
      </a:accent5>
      <a:accent6>
        <a:srgbClr val="7F7F7F"/>
      </a:accent6>
      <a:hlink>
        <a:srgbClr val="7F7F7F"/>
      </a:hlink>
      <a:folHlink>
        <a:srgbClr val="8E8E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3059</TotalTime>
  <Words>4611</Words>
  <Application>Microsoft Office PowerPoint</Application>
  <PresentationFormat>自定义</PresentationFormat>
  <Paragraphs>105</Paragraphs>
  <Slides>50</Slides>
  <Notes>0</Notes>
  <HiddenSlides>0</HiddenSlides>
  <MMClips>0</MMClips>
  <ScaleCrop>false</ScaleCrop>
  <HeadingPairs>
    <vt:vector size="4" baseType="variant">
      <vt:variant>
        <vt:lpstr>主题</vt:lpstr>
      </vt:variant>
      <vt:variant>
        <vt:i4>2</vt:i4>
      </vt:variant>
      <vt:variant>
        <vt:lpstr>幻灯片标题</vt:lpstr>
      </vt:variant>
      <vt:variant>
        <vt:i4>50</vt:i4>
      </vt:variant>
    </vt:vector>
  </HeadingPairs>
  <TitlesOfParts>
    <vt:vector size="52" baseType="lpstr">
      <vt:lpstr>Office 主题​​</vt:lpstr>
      <vt:lpstr>Office 主题</vt:lpstr>
      <vt:lpstr>幻灯片 1</vt:lpstr>
      <vt:lpstr>扫黑除恶专项斗争背景</vt:lpstr>
      <vt:lpstr>打击黑恶势力犯罪工作的历史沿革</vt:lpstr>
      <vt:lpstr>幻灯片 4</vt:lpstr>
      <vt:lpstr>幻灯片 5</vt:lpstr>
      <vt:lpstr>幻灯片 6</vt:lpstr>
      <vt:lpstr>（一）什么是“黑”？</vt:lpstr>
      <vt:lpstr>注意的问题</vt:lpstr>
      <vt:lpstr>成功打掉以岳某为首的黑社会性质组织 </vt:lpstr>
      <vt:lpstr>幻灯片 10</vt:lpstr>
      <vt:lpstr>幻灯片 11</vt:lpstr>
      <vt:lpstr>幻灯片 12</vt:lpstr>
      <vt:lpstr>幻灯片 13</vt:lpstr>
      <vt:lpstr>成功打掉以白某某为首的黑社会性质组织 </vt:lpstr>
      <vt:lpstr>幻灯片 15</vt:lpstr>
      <vt:lpstr>审讯犯罪嫌疑人</vt:lpstr>
      <vt:lpstr>幻灯片 17</vt:lpstr>
      <vt:lpstr>幻灯片 18</vt:lpstr>
      <vt:lpstr>成功打掉以李某为首的黑社会性质组织 </vt:lpstr>
      <vt:lpstr>幻灯片 20</vt:lpstr>
      <vt:lpstr>幻灯片 21</vt:lpstr>
      <vt:lpstr>幻灯片 22</vt:lpstr>
      <vt:lpstr>幻灯片 23</vt:lpstr>
      <vt:lpstr>（二）什么是“恶”？</vt:lpstr>
      <vt:lpstr>注意的问题</vt:lpstr>
      <vt:lpstr>幻灯片 26</vt:lpstr>
      <vt:lpstr>         在《关于开展扫黑除恶专项斗争的通知》中，明确了10类打击重点，即黑恶势力犯罪的10种表现形式，分别是：</vt:lpstr>
      <vt:lpstr>威胁政治安全特别是制度安全、政权安全以及向政治领域渗透 的黑恶势力</vt:lpstr>
      <vt:lpstr>把持基层政权、操纵破坏基层换届选举，以及垄断农村资源、 侵吞集体资产的黑恶势力</vt:lpstr>
      <vt:lpstr>利用家族和宗族势力横行乡里、称霸一方、欺压残害百姓的 “村霸”、“乡霸” 黑恶势力</vt:lpstr>
      <vt:lpstr>在征地、租地、拆迁、工程项目建设、城中村改造等过程中， 聚众造势、威胁恐吓、跟踪滋扰、煽动闹事的黑恶势力</vt:lpstr>
      <vt:lpstr>在建筑工程、交通运输、矿产资源、渔业捕捞等行业、领域， 强揽工程、恶意竞标、非法占地、滥开滥采的黑恶势力</vt:lpstr>
      <vt:lpstr>在商贸集市、批发市场、车站码头、旅游景区等场所欺行霸市、 强买强卖、收保护费的“市霸”、“行霸”等黑恶势力</vt:lpstr>
      <vt:lpstr>操纵、经营“黄赌毒”和从事涉枪涉爆等违法犯罪活动的黑恶势力</vt:lpstr>
      <vt:lpstr>非法高利放贷、暴力讨债，以及借助公司、合作社等表面上 合法形式掩盖违法犯罪行为非法讨债的黑恶势力</vt:lpstr>
      <vt:lpstr>打着讨债、维权等旗号，充当“地下执法队”，插手民间矛盾纠纷，冲击党政机关、企事业单位，蓄意挑起事端，从中牟利的黑恶势力</vt:lpstr>
      <vt:lpstr>境外黑社会入境发展渗透以及跨国跨境的黑恶势力</vt:lpstr>
      <vt:lpstr>    我省结合省情实际，在此基础上增加了2项打击重点，即：盗掘古墓葬以及倒卖、走私文物的黑恶势力和黑恶势力“保护伞” 。结合中央要求，共12项打击重点。 </vt:lpstr>
      <vt:lpstr>组织从事盗掘、贩卖、破坏国家文物违法犯罪活动的黑恶势力</vt:lpstr>
      <vt:lpstr>拉拢腐蚀党员干部和公职人员、寻求政治靠山的黑恶势力 及其“保护伞”</vt:lpstr>
      <vt:lpstr>幻灯片 41</vt:lpstr>
      <vt:lpstr>    2018年1月23日，中央政法委在北京召开全国扫黑除恶专项斗争电视电话会议，即中央“1.23”会议。会议决定成立中央成立扫黑除恶专项斗争领导小组，由中央政法委牵头，成员单位有中央纪委机关、中央组织部、中央宣传部、中央综治办、中央网信办、最高人民法院、最高人民检察院、公安部、教育部等28家单位。领导小组办公室设在中央政法委。</vt:lpstr>
      <vt:lpstr>    在中央“1.23”会议上，中央政治局委员、中央政法委书记郭声琨同志指出：在各级党委领导下，发挥社会治安综合治理优势，推动各部门各司其职、齐抓共管，综合运用各种手段预防和解决黑恶势力违法犯罪突出问题。各有关部门要结合自身职能，主动承担在扫黑除恶专项斗争中的职责任务，依法行政、依法履职，强化重点行业、重点领域监管，防止行政不作为和乱作为，最大限度挤压黑恶势力滋生空间。各有关部门要将日常工作中发现的涉黑涉恶线索及时向公安机关通报，建立健全线索发现和移交机制。</vt:lpstr>
      <vt:lpstr>晋中市公安局建立的工作机制</vt:lpstr>
      <vt:lpstr>晋中市公安局与全部成员单位签订的《工作责任书》</vt:lpstr>
      <vt:lpstr>推送线索时注意的问题</vt:lpstr>
      <vt:lpstr>1、拨打110报警电话进行举报 2、“晋中公安便民服务在线”网站进行举报 3、拨打0354-3075122（市局“扫黑办”专线）  4、来信举报（地址：晋中市公安局“扫黑办”收，邮编:030600） 5、通过“晋中公安”微博进行举报； 6、通过“晋中公安”微信公众号文章留言或消息对话进行举报。     我们承诺：对举报人信息，公安机关将依法严格保密。对举报人进行打击报复的，将依法从严、从重惩处；对包庇、纵容违法犯罪分子或恶意举报、诬告陷害他人的，将依法追究法律责任。 </vt:lpstr>
      <vt:lpstr>晋中市公安局群众举报涉黑涉恶线索举报奖励办法（试行）</vt:lpstr>
      <vt:lpstr>欢迎扫描 欢迎转发</vt:lpstr>
      <vt:lpstr>幻灯片 50</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533</cp:revision>
  <dcterms:created xsi:type="dcterms:W3CDTF">2016-12-25T02:27:00Z</dcterms:created>
  <dcterms:modified xsi:type="dcterms:W3CDTF">2018-09-29T04:17:25Z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